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0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91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7" name="Google Shape;8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eeb388d3b9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3" name="Google Shape;93;geeb388d3b9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eeb388d3b9_0_2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eeb388d3b9_0_2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f3c08ef66f_0_1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13" name="Google Shape;113;g3f3c08ef66f_0_1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23" name="Google Shape;12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3f3c08ef66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30" name="Google Shape;130;g3f3c08ef66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3f3c08ef66f_0_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38" name="Google Shape;138;g3f3c08ef66f_0_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06023ea7d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306023ea7d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">
  <p:cSld name="Title Slid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3"/>
          <p:cNvSpPr>
            <a:spLocks noGrp="1"/>
          </p:cNvSpPr>
          <p:nvPr>
            <p:ph type="pic" idx="2"/>
          </p:nvPr>
        </p:nvSpPr>
        <p:spPr>
          <a:xfrm>
            <a:off x="556201" y="925859"/>
            <a:ext cx="3603600" cy="1015800"/>
          </a:xfrm>
          <a:prstGeom prst="rect">
            <a:avLst/>
          </a:prstGeom>
          <a:noFill/>
          <a:ln>
            <a:noFill/>
          </a:ln>
        </p:spPr>
      </p:sp>
      <p:sp>
        <p:nvSpPr>
          <p:cNvPr id="82" name="Google Shape;82;p13"/>
          <p:cNvSpPr>
            <a:spLocks noGrp="1"/>
          </p:cNvSpPr>
          <p:nvPr>
            <p:ph type="pic" idx="3"/>
          </p:nvPr>
        </p:nvSpPr>
        <p:spPr>
          <a:xfrm>
            <a:off x="4294011" y="925859"/>
            <a:ext cx="3603600" cy="1015800"/>
          </a:xfrm>
          <a:prstGeom prst="rect">
            <a:avLst/>
          </a:prstGeom>
          <a:noFill/>
          <a:ln>
            <a:noFill/>
          </a:ln>
        </p:spPr>
      </p:sp>
      <p:sp>
        <p:nvSpPr>
          <p:cNvPr id="83" name="Google Shape;83;p13"/>
          <p:cNvSpPr>
            <a:spLocks noGrp="1"/>
          </p:cNvSpPr>
          <p:nvPr>
            <p:ph type="pic" idx="4"/>
          </p:nvPr>
        </p:nvSpPr>
        <p:spPr>
          <a:xfrm>
            <a:off x="8031820" y="925859"/>
            <a:ext cx="3603600" cy="1015800"/>
          </a:xfrm>
          <a:prstGeom prst="rect">
            <a:avLst/>
          </a:prstGeom>
          <a:noFill/>
          <a:ln>
            <a:noFill/>
          </a:ln>
        </p:spPr>
      </p:sp>
      <p:sp>
        <p:nvSpPr>
          <p:cNvPr id="84" name="Google Shape;84;p13"/>
          <p:cNvSpPr/>
          <p:nvPr/>
        </p:nvSpPr>
        <p:spPr>
          <a:xfrm>
            <a:off x="0" y="4638675"/>
            <a:ext cx="12192000" cy="2219400"/>
          </a:xfrm>
          <a:prstGeom prst="rect">
            <a:avLst/>
          </a:prstGeom>
          <a:solidFill>
            <a:srgbClr val="00B9FF"/>
          </a:solidFill>
          <a:ln w="12700" cap="flat" cmpd="sng">
            <a:solidFill>
              <a:srgbClr val="00B9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mailto:jperello@ocvts.org" TargetMode="External"/><Relationship Id="rId3" Type="http://schemas.openxmlformats.org/officeDocument/2006/relationships/image" Target="../media/image3.jpg"/><Relationship Id="rId7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amywilliams@ocvts.org" TargetMode="External"/><Relationship Id="rId5" Type="http://schemas.openxmlformats.org/officeDocument/2006/relationships/image" Target="../media/image5.jpg"/><Relationship Id="rId10" Type="http://schemas.openxmlformats.org/officeDocument/2006/relationships/image" Target="../media/image8.jpg"/><Relationship Id="rId4" Type="http://schemas.openxmlformats.org/officeDocument/2006/relationships/image" Target="../media/image4.jpg"/><Relationship Id="rId9" Type="http://schemas.openxmlformats.org/officeDocument/2006/relationships/image" Target="../media/image7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matesocvts.org/about-3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1155710"/>
            <a:ext cx="12192001" cy="9169409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4"/>
          <p:cNvSpPr txBox="1"/>
          <p:nvPr/>
        </p:nvSpPr>
        <p:spPr>
          <a:xfrm>
            <a:off x="966950" y="3538025"/>
            <a:ext cx="10515600" cy="138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00"/>
              <a:buFont typeface="Arial"/>
              <a:buNone/>
            </a:pPr>
            <a:r>
              <a:rPr lang="en-US" sz="4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Welcome to Freshman Biology (aka Marine Bio)</a:t>
            </a:r>
            <a:endParaRPr sz="40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00"/>
              <a:buFont typeface="Arial"/>
              <a:buNone/>
            </a:pPr>
            <a:endParaRPr sz="40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endParaRPr sz="30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Google Shape;95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1586225"/>
            <a:ext cx="12192000" cy="914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1988" y="0"/>
            <a:ext cx="1647825" cy="655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067200" y="2789475"/>
            <a:ext cx="3348700" cy="2511525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5"/>
          <p:cNvSpPr txBox="1"/>
          <p:nvPr/>
        </p:nvSpPr>
        <p:spPr>
          <a:xfrm>
            <a:off x="0" y="5467225"/>
            <a:ext cx="4029300" cy="1185300"/>
          </a:xfrm>
          <a:prstGeom prst="rect">
            <a:avLst/>
          </a:prstGeom>
          <a:solidFill>
            <a:srgbClr val="FCE5CD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i="1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Dr. Amy Williams			</a:t>
            </a:r>
            <a:endParaRPr sz="2000" i="1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i="1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Office </a:t>
            </a:r>
            <a:r>
              <a:rPr lang="en-US" sz="2000" i="1">
                <a:latin typeface="Comic Sans MS"/>
                <a:ea typeface="Comic Sans MS"/>
                <a:cs typeface="Comic Sans MS"/>
                <a:sym typeface="Comic Sans MS"/>
              </a:rPr>
              <a:t>/Classroom - </a:t>
            </a:r>
            <a:r>
              <a:rPr lang="en-US" sz="2000" i="1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Room 151</a:t>
            </a:r>
            <a:endParaRPr sz="2000" i="1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i="1">
                <a:latin typeface="Comic Sans MS"/>
                <a:ea typeface="Comic Sans MS"/>
                <a:cs typeface="Comic Sans MS"/>
                <a:sym typeface="Comic Sans MS"/>
              </a:rPr>
              <a:t>E</a:t>
            </a:r>
            <a:r>
              <a:rPr lang="en-US" sz="2000" i="1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mail - </a:t>
            </a:r>
            <a:r>
              <a:rPr lang="en-US" sz="2000" i="1" u="sng">
                <a:solidFill>
                  <a:srgbClr val="0563C1"/>
                </a:solidFill>
                <a:latin typeface="Comic Sans MS"/>
                <a:ea typeface="Comic Sans MS"/>
                <a:cs typeface="Comic Sans MS"/>
                <a:sym typeface="Comic Sans M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amywilliams@ocvts.org</a:t>
            </a:r>
            <a:endParaRPr sz="2000" i="1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i="1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99" name="Google Shape;99;p1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147676" y="0"/>
            <a:ext cx="4848748" cy="2623251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15"/>
          <p:cNvSpPr txBox="1"/>
          <p:nvPr/>
        </p:nvSpPr>
        <p:spPr>
          <a:xfrm>
            <a:off x="7849150" y="5471592"/>
            <a:ext cx="4029300" cy="1499100"/>
          </a:xfrm>
          <a:prstGeom prst="rect">
            <a:avLst/>
          </a:prstGeom>
          <a:solidFill>
            <a:srgbClr val="FCE5CD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i="1">
                <a:latin typeface="Comic Sans MS"/>
                <a:ea typeface="Comic Sans MS"/>
                <a:cs typeface="Comic Sans MS"/>
                <a:sym typeface="Comic Sans MS"/>
              </a:rPr>
              <a:t>Ms. Juliana Perello</a:t>
            </a:r>
            <a:endParaRPr sz="2000" i="1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i="1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Office - Room 151</a:t>
            </a:r>
            <a:endParaRPr sz="2000" i="1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i="1">
                <a:latin typeface="Comic Sans MS"/>
                <a:ea typeface="Comic Sans MS"/>
                <a:cs typeface="Comic Sans MS"/>
                <a:sym typeface="Comic Sans MS"/>
              </a:rPr>
              <a:t>E</a:t>
            </a:r>
            <a:r>
              <a:rPr lang="en-US" sz="2000" i="1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mail - </a:t>
            </a:r>
            <a:r>
              <a:rPr lang="en-US" sz="2000" i="1" u="sng">
                <a:solidFill>
                  <a:schemeClr val="hlink"/>
                </a:solidFill>
                <a:latin typeface="Comic Sans MS"/>
                <a:ea typeface="Comic Sans MS"/>
                <a:cs typeface="Comic Sans MS"/>
                <a:sym typeface="Comic Sans MS"/>
                <a:hlinkClick r:id="rId8"/>
              </a:rPr>
              <a:t>jpe</a:t>
            </a:r>
            <a:r>
              <a:rPr lang="en-US" sz="2000" i="1" u="sng">
                <a:solidFill>
                  <a:schemeClr val="hlink"/>
                </a:solidFill>
                <a:latin typeface="Comic Sans MS"/>
                <a:ea typeface="Comic Sans MS"/>
                <a:cs typeface="Comic Sans MS"/>
                <a:sym typeface="Comic Sans MS"/>
                <a:hlinkClick r:id="rId8"/>
              </a:rPr>
              <a:t>rello@ocvts.org</a:t>
            </a:r>
            <a:endParaRPr sz="2000" i="1"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i="1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101" name="Google Shape;101;p15" title="IMG_2052.jpg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8197452" y="2973125"/>
            <a:ext cx="3181599" cy="2365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15" title="IMG_1100.jpg"/>
          <p:cNvPicPr preferRelativeResize="0"/>
          <p:nvPr/>
        </p:nvPicPr>
        <p:blipFill rotWithShape="1">
          <a:blip r:embed="rId10">
            <a:alphaModFix/>
          </a:blip>
          <a:srcRect t="27356" r="35856" b="25464"/>
          <a:stretch/>
        </p:blipFill>
        <p:spPr>
          <a:xfrm>
            <a:off x="8197450" y="0"/>
            <a:ext cx="3181599" cy="28404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1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16"/>
          <p:cNvSpPr txBox="1"/>
          <p:nvPr/>
        </p:nvSpPr>
        <p:spPr>
          <a:xfrm>
            <a:off x="0" y="0"/>
            <a:ext cx="7120500" cy="6858000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1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Course Topics (order is subject to change):</a:t>
            </a:r>
            <a:endParaRPr sz="2000" b="1" i="1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000" b="1" i="1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000" b="1" i="1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457200" lvl="0" indent="-33655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omic Sans MS"/>
              <a:buChar char="●"/>
            </a:pPr>
            <a:r>
              <a:rPr lang="en-US" sz="1700" b="1" i="1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Taxonomy</a:t>
            </a:r>
            <a:endParaRPr sz="1700" b="1" i="1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457200" lvl="0" indent="-33655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omic Sans MS"/>
              <a:buChar char="●"/>
            </a:pPr>
            <a:r>
              <a:rPr lang="en-US" sz="1700" b="1" i="1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Plankton/Microbial World</a:t>
            </a:r>
            <a:endParaRPr sz="1700" b="1" i="1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457200" lvl="0" indent="-33655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omic Sans MS"/>
              <a:buChar char="●"/>
            </a:pPr>
            <a:r>
              <a:rPr lang="en-US" sz="1700" b="1" i="1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Multicellular Algae</a:t>
            </a:r>
            <a:endParaRPr sz="1700" b="1" i="1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457200" lvl="0" indent="-33655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omic Sans MS"/>
              <a:buChar char="●"/>
            </a:pPr>
            <a:r>
              <a:rPr lang="en-US" sz="1700" b="1" i="1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Invertebrates</a:t>
            </a:r>
            <a:endParaRPr sz="1700" b="1" i="1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914400" lvl="1" indent="-33655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omic Sans MS"/>
              <a:buChar char="○"/>
            </a:pPr>
            <a:r>
              <a:rPr lang="en-US" sz="1700" b="1" i="1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Porifera, Cnidaria, Ctenophora, Platyhelminthese, Nemertea, Rotifera, Nematoda, Mollusca, Annelida, Arthropoda, Echinodermata, </a:t>
            </a:r>
            <a:endParaRPr sz="1700" b="1" i="1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457200" lvl="0" indent="-33655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omic Sans MS"/>
              <a:buChar char="●"/>
            </a:pPr>
            <a:r>
              <a:rPr lang="en-US" sz="1700" b="1" i="1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Vertebrates</a:t>
            </a:r>
            <a:endParaRPr sz="1700" b="1" i="1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914400" lvl="1" indent="-33655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omic Sans MS"/>
              <a:buChar char="○"/>
            </a:pPr>
            <a:r>
              <a:rPr lang="en-US" sz="1700" b="1" i="1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Marine Fishes (Chordata, Cartilaginous, Bony)</a:t>
            </a:r>
            <a:endParaRPr sz="1700" b="1" i="1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457200" lvl="0" indent="-33655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omic Sans MS"/>
              <a:buChar char="●"/>
            </a:pPr>
            <a:r>
              <a:rPr lang="en-US" sz="1700" b="1" i="1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Evolution and Natural Selection</a:t>
            </a:r>
            <a:endParaRPr sz="1700" b="1" i="1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457200" lvl="0" indent="-33655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omic Sans MS"/>
              <a:buChar char="●"/>
            </a:pPr>
            <a:r>
              <a:rPr lang="en-US" sz="1700" b="1" i="1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Marine Mammals</a:t>
            </a:r>
            <a:endParaRPr sz="1700" b="1" i="1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914400" lvl="1" indent="-33655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omic Sans MS"/>
              <a:buChar char="○"/>
            </a:pPr>
            <a:r>
              <a:rPr lang="en-US" sz="1700" b="1" i="1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Cetacea, Sirenia, Pinnepedia, Carnivora</a:t>
            </a:r>
            <a:endParaRPr sz="1700" b="1" i="1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457200" lvl="0" indent="-33655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omic Sans MS"/>
              <a:buChar char="●"/>
            </a:pPr>
            <a:r>
              <a:rPr lang="en-US" sz="1700" b="1" i="1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Reptiles</a:t>
            </a:r>
            <a:endParaRPr sz="1700" b="1" i="1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914400" lvl="1" indent="-33655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omic Sans MS"/>
              <a:buChar char="○"/>
            </a:pPr>
            <a:r>
              <a:rPr lang="en-US" sz="1700" b="1" i="1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Snakes and Crocodiles</a:t>
            </a:r>
            <a:endParaRPr sz="1700" b="1" i="1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457200" lvl="0" indent="-33655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omic Sans MS"/>
              <a:buChar char="●"/>
            </a:pPr>
            <a:r>
              <a:rPr lang="en-US" sz="1700" b="1" i="1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Sea Turtles</a:t>
            </a:r>
            <a:endParaRPr sz="1700" b="1" i="1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457200" lvl="0" indent="-33655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omic Sans MS"/>
              <a:buChar char="●"/>
            </a:pPr>
            <a:r>
              <a:rPr lang="en-US" sz="1700" b="1" i="1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Local Topics &amp; Current Events &amp; Other Interesting Ecosystems</a:t>
            </a:r>
            <a:endParaRPr sz="1700" b="1" i="1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914400" lvl="1" indent="-33655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omic Sans MS"/>
              <a:buChar char="○"/>
            </a:pPr>
            <a:r>
              <a:rPr lang="en-US" sz="1700" b="1" i="1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The Ecosystem around Barnegat Bay</a:t>
            </a:r>
            <a:endParaRPr sz="1700" b="1" i="1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914400" lvl="1" indent="-33655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omic Sans MS"/>
              <a:buChar char="○"/>
            </a:pPr>
            <a:r>
              <a:rPr lang="en-US" sz="1700" b="1" i="1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Coral Reefs</a:t>
            </a:r>
            <a:endParaRPr sz="1700" b="1" i="1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914400" lvl="1" indent="-33655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omic Sans MS"/>
              <a:buChar char="○"/>
            </a:pPr>
            <a:r>
              <a:rPr lang="en-US" sz="1700" b="1" i="1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Ocean Acidification and Global Climate Change</a:t>
            </a:r>
            <a:endParaRPr sz="1700" b="1" i="1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914400" lvl="1" indent="-33655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omic Sans MS"/>
              <a:buChar char="○"/>
            </a:pPr>
            <a:r>
              <a:rPr lang="en-US" sz="1700" b="1" i="1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Scuba Diving Adventures</a:t>
            </a:r>
            <a:endParaRPr sz="1900"/>
          </a:p>
        </p:txBody>
      </p:sp>
      <p:pic>
        <p:nvPicPr>
          <p:cNvPr id="110" name="Google Shape;110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53600" y="0"/>
            <a:ext cx="51435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Google Shape;115;p17" title="IMG_0227.JPEG"/>
          <p:cNvPicPr preferRelativeResize="0"/>
          <p:nvPr/>
        </p:nvPicPr>
        <p:blipFill rotWithShape="1">
          <a:blip r:embed="rId3">
            <a:alphaModFix/>
          </a:blip>
          <a:srcRect t="2634" b="2624"/>
          <a:stretch/>
        </p:blipFill>
        <p:spPr>
          <a:xfrm>
            <a:off x="0" y="-1099175"/>
            <a:ext cx="12378250" cy="8795374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1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/>
          </a:p>
        </p:txBody>
      </p:sp>
      <p:sp>
        <p:nvSpPr>
          <p:cNvPr id="117" name="Google Shape;117;p1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  <p:sp>
        <p:nvSpPr>
          <p:cNvPr id="118" name="Google Shape;118;p17"/>
          <p:cNvSpPr txBox="1"/>
          <p:nvPr/>
        </p:nvSpPr>
        <p:spPr>
          <a:xfrm>
            <a:off x="1005000" y="261975"/>
            <a:ext cx="10182000" cy="2770200"/>
          </a:xfrm>
          <a:prstGeom prst="rect">
            <a:avLst/>
          </a:prstGeom>
          <a:solidFill>
            <a:srgbClr val="F1C232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b="1" i="1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Course goals and objectives:</a:t>
            </a:r>
            <a:r>
              <a:rPr lang="en-US" sz="1900" i="1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  </a:t>
            </a:r>
            <a:endParaRPr sz="19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i="1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Students will be exposed to four main conceptual themes throughout this course:</a:t>
            </a:r>
            <a:endParaRPr sz="19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685800" lvl="0" indent="-34925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Times New Roman"/>
              <a:buAutoNum type="arabicPeriod"/>
            </a:pPr>
            <a:r>
              <a:rPr lang="en-US" sz="1900" i="1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Exploring biological concepts and making connections to real-life situations.</a:t>
            </a:r>
            <a:endParaRPr sz="19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685800" lvl="0" indent="-34925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Times New Roman"/>
              <a:buAutoNum type="arabicPeriod"/>
            </a:pPr>
            <a:r>
              <a:rPr lang="en-US" sz="1900" i="1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Planning a research study/investigation in order to collect and display valid information on a poster.</a:t>
            </a:r>
            <a:endParaRPr sz="19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685800" lvl="0" indent="-34925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Times New Roman"/>
              <a:buAutoNum type="arabicPeriod"/>
            </a:pPr>
            <a:r>
              <a:rPr lang="en-US" sz="1900" i="1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Recognize and use the scientific method.</a:t>
            </a:r>
            <a:endParaRPr sz="19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685800" lvl="0" indent="-34925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Times New Roman"/>
              <a:buAutoNum type="arabicPeriod"/>
            </a:pPr>
            <a:r>
              <a:rPr lang="en-US" sz="1900" i="1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Becoming aware of techniques for collecting and identifying local marine species.</a:t>
            </a:r>
            <a:endParaRPr sz="19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i="1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Students will meet the standards referenced in the scope and sequence guide from the New Jersey Core Content Standards.</a:t>
            </a:r>
            <a:endParaRPr sz="2100"/>
          </a:p>
        </p:txBody>
      </p:sp>
      <p:sp>
        <p:nvSpPr>
          <p:cNvPr id="119" name="Google Shape;119;p17"/>
          <p:cNvSpPr txBox="1"/>
          <p:nvPr/>
        </p:nvSpPr>
        <p:spPr>
          <a:xfrm>
            <a:off x="2196275" y="4747850"/>
            <a:ext cx="62013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17"/>
          <p:cNvSpPr txBox="1"/>
          <p:nvPr/>
        </p:nvSpPr>
        <p:spPr>
          <a:xfrm>
            <a:off x="747600" y="6098775"/>
            <a:ext cx="11444400" cy="945600"/>
          </a:xfrm>
          <a:prstGeom prst="rect">
            <a:avLst/>
          </a:prstGeom>
          <a:solidFill>
            <a:srgbClr val="D0E0E3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1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Students will follow all cell phone and electronic devices policies as set forth by the school.  </a:t>
            </a:r>
            <a:endParaRPr sz="2400" b="1" i="1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Google Shape;125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675" y="15775"/>
            <a:ext cx="14702048" cy="7093750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p18"/>
          <p:cNvSpPr txBox="1"/>
          <p:nvPr/>
        </p:nvSpPr>
        <p:spPr>
          <a:xfrm>
            <a:off x="282300" y="3529175"/>
            <a:ext cx="9044100" cy="2944200"/>
          </a:xfrm>
          <a:prstGeom prst="rect">
            <a:avLst/>
          </a:prstGeom>
          <a:solidFill>
            <a:srgbClr val="FCE5CD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3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Field Trips!!</a:t>
            </a:r>
            <a:endParaRPr sz="3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746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Calibri"/>
              <a:buChar char="●"/>
            </a:pPr>
            <a:r>
              <a:rPr lang="en-US" sz="2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Field Trips during your Block </a:t>
            </a:r>
            <a:endParaRPr sz="2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marR="0" lvl="1" indent="-3746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Calibri"/>
              <a:buChar char="○"/>
            </a:pPr>
            <a:r>
              <a:rPr lang="en-US" sz="2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80 minutes - back for next class) </a:t>
            </a:r>
            <a:endParaRPr sz="2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3746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Calibri"/>
              <a:buChar char="○"/>
            </a:pPr>
            <a:r>
              <a:rPr lang="en-US" sz="2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Usually once a week</a:t>
            </a:r>
            <a:endParaRPr sz="2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3746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Calibri"/>
              <a:buChar char="○"/>
            </a:pPr>
            <a:r>
              <a:rPr lang="en-US" sz="2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Schedule is given but can change!</a:t>
            </a:r>
            <a:endParaRPr sz="2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3746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Calibri"/>
              <a:buChar char="○"/>
            </a:pPr>
            <a:r>
              <a:rPr lang="en-US" sz="2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Always have a change of clothes in your locker</a:t>
            </a:r>
            <a:endParaRPr sz="2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746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Calibri"/>
              <a:buChar char="●"/>
            </a:pPr>
            <a:r>
              <a:rPr lang="en-US" sz="2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Sedge Island Day Trip  - one day in September.  Details in other slides</a:t>
            </a:r>
            <a:endParaRPr sz="2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7" name="Google Shape;127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691075" y="71153"/>
            <a:ext cx="4701600" cy="61708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Google Shape;132;p19" title="IMG_0040.JPE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-2206203"/>
            <a:ext cx="11882399" cy="8911799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19"/>
          <p:cNvSpPr txBox="1"/>
          <p:nvPr/>
        </p:nvSpPr>
        <p:spPr>
          <a:xfrm>
            <a:off x="468800" y="147350"/>
            <a:ext cx="5562900" cy="6188100"/>
          </a:xfrm>
          <a:prstGeom prst="rect">
            <a:avLst/>
          </a:prstGeom>
          <a:solidFill>
            <a:srgbClr val="FCE5CD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00"/>
              <a:buFont typeface="Arial"/>
              <a:buNone/>
            </a:pPr>
            <a:r>
              <a:rPr lang="en-US" sz="3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SAFETY!!!!!! </a:t>
            </a:r>
            <a:endParaRPr sz="3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19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Char char="●"/>
            </a:pP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Comply with School Dress Code</a:t>
            </a: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19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Char char="●"/>
            </a:pP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Closed Toed/Backed </a:t>
            </a:r>
            <a:r>
              <a:rPr lang="en-US" sz="3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Shoes</a:t>
            </a:r>
            <a:endParaRPr sz="3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19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Char char="●"/>
            </a:pP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Follow Directions</a:t>
            </a: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19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Char char="●"/>
            </a:pP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 Careful with Glass</a:t>
            </a: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19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Char char="●"/>
            </a:pP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Clean up after yourself</a:t>
            </a: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19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Char char="●"/>
            </a:pP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 Tidy</a:t>
            </a: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19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Char char="●"/>
            </a:pP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Wash hands</a:t>
            </a: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19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Char char="●"/>
            </a:pP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Report any breakage</a:t>
            </a: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19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Char char="●"/>
            </a:pP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Eye Wash/Shower Stations</a:t>
            </a: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19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Char char="●"/>
            </a:pP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Safety Goggles and Gloves provided and worn when directed</a:t>
            </a: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4" name="Google Shape;134;p19"/>
          <p:cNvPicPr preferRelativeResize="0"/>
          <p:nvPr/>
        </p:nvPicPr>
        <p:blipFill rotWithShape="1">
          <a:blip r:embed="rId4">
            <a:alphaModFix/>
          </a:blip>
          <a:srcRect l="-2690" r="2690"/>
          <a:stretch/>
        </p:blipFill>
        <p:spPr>
          <a:xfrm>
            <a:off x="8572055" y="3694825"/>
            <a:ext cx="2834924" cy="283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1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744875" y="59325"/>
            <a:ext cx="5157974" cy="2901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Google Shape;140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1143000"/>
            <a:ext cx="12192000" cy="9144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2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/>
          </a:p>
        </p:txBody>
      </p:sp>
      <p:sp>
        <p:nvSpPr>
          <p:cNvPr id="142" name="Google Shape;142;p20"/>
          <p:cNvSpPr txBox="1"/>
          <p:nvPr/>
        </p:nvSpPr>
        <p:spPr>
          <a:xfrm>
            <a:off x="205325" y="365125"/>
            <a:ext cx="6142800" cy="1825500"/>
          </a:xfrm>
          <a:prstGeom prst="rect">
            <a:avLst/>
          </a:prstGeom>
          <a:solidFill>
            <a:srgbClr val="D9EAD3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b="1" u="sng"/>
              <a:t>Classroom Materials List:</a:t>
            </a:r>
            <a:endParaRPr sz="2100" b="1" u="sng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-US" sz="1600" u="sng"/>
              <a:t>Notebook OR 3 ring binder with Lined paper</a:t>
            </a:r>
            <a:r>
              <a:rPr lang="en-US" sz="1600"/>
              <a:t> (should have folders within or use a separate folder)</a:t>
            </a:r>
            <a:endParaRPr sz="1600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-US" sz="1600" u="sng"/>
              <a:t>Pen and/or Pencil</a:t>
            </a:r>
            <a:endParaRPr sz="1600" u="sng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-US" sz="1600" u="sng"/>
              <a:t>"Field" Journal </a:t>
            </a:r>
            <a:r>
              <a:rPr lang="en-US" sz="1600"/>
              <a:t>- journal style notebook with a hard cover </a:t>
            </a:r>
            <a:endParaRPr sz="1600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-US" sz="1600" u="sng"/>
              <a:t>150 notecards</a:t>
            </a:r>
            <a:r>
              <a:rPr lang="en-US" sz="1600"/>
              <a:t> (3X5, 4X6 or 5X8)</a:t>
            </a:r>
            <a:endParaRPr sz="1600"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/>
          </a:p>
        </p:txBody>
      </p:sp>
      <p:sp>
        <p:nvSpPr>
          <p:cNvPr id="143" name="Google Shape;143;p20"/>
          <p:cNvSpPr txBox="1"/>
          <p:nvPr/>
        </p:nvSpPr>
        <p:spPr>
          <a:xfrm>
            <a:off x="6915550" y="4453500"/>
            <a:ext cx="5155800" cy="1625100"/>
          </a:xfrm>
          <a:prstGeom prst="rect">
            <a:avLst/>
          </a:prstGeom>
          <a:solidFill>
            <a:srgbClr val="D9EAD3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b="1" u="sng"/>
              <a:t>Other Suggested Supplies:</a:t>
            </a:r>
            <a:endParaRPr sz="1900" b="1" u="sng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-US" sz="1600"/>
              <a:t>Organizing Tabs/Sticky notes for journal</a:t>
            </a:r>
            <a:endParaRPr sz="1600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-US" sz="1600"/>
              <a:t>Double Sided Tape</a:t>
            </a:r>
            <a:endParaRPr sz="1600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-US" sz="1600"/>
              <a:t>Scissors</a:t>
            </a:r>
            <a:endParaRPr sz="1600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-US" sz="1600"/>
              <a:t>Colored pencils</a:t>
            </a:r>
            <a:endParaRPr sz="1600"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-US" sz="1600"/>
              <a:t>Highlighters</a:t>
            </a:r>
            <a:endParaRPr sz="1600"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/>
          </a:p>
        </p:txBody>
      </p:sp>
      <p:sp>
        <p:nvSpPr>
          <p:cNvPr id="144" name="Google Shape;144;p20"/>
          <p:cNvSpPr txBox="1"/>
          <p:nvPr/>
        </p:nvSpPr>
        <p:spPr>
          <a:xfrm>
            <a:off x="6915550" y="365125"/>
            <a:ext cx="5155800" cy="1825500"/>
          </a:xfrm>
          <a:prstGeom prst="rect">
            <a:avLst/>
          </a:prstGeom>
          <a:solidFill>
            <a:srgbClr val="D9EAD3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b="1" u="sng"/>
              <a:t>Field Materials List:</a:t>
            </a:r>
            <a:endParaRPr sz="1900" b="1" u="sng"/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-US" sz="1700"/>
              <a:t>Water Shoes/Field Boots</a:t>
            </a:r>
            <a:endParaRPr sz="1700"/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-US" sz="1700"/>
              <a:t>Rain Gear/Warm Weather Gear</a:t>
            </a:r>
            <a:endParaRPr sz="1700"/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-US" sz="1700"/>
              <a:t>Sunscreen</a:t>
            </a:r>
            <a:endParaRPr sz="1700"/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-US" sz="1700"/>
              <a:t>Water</a:t>
            </a:r>
            <a:endParaRPr sz="1700"/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-US" sz="1700"/>
              <a:t>Specifics will be covered before each field day</a:t>
            </a:r>
            <a:endParaRPr sz="1700"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u="sng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 u="sng"/>
          </a:p>
        </p:txBody>
      </p:sp>
      <p:sp>
        <p:nvSpPr>
          <p:cNvPr id="145" name="Google Shape;145;p20"/>
          <p:cNvSpPr txBox="1"/>
          <p:nvPr/>
        </p:nvSpPr>
        <p:spPr>
          <a:xfrm>
            <a:off x="205325" y="4453500"/>
            <a:ext cx="5701200" cy="2404500"/>
          </a:xfrm>
          <a:prstGeom prst="rect">
            <a:avLst/>
          </a:prstGeom>
          <a:solidFill>
            <a:srgbClr val="D9EAD3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b="1" u="sng"/>
              <a:t>First Year Research Materials List:</a:t>
            </a:r>
            <a:endParaRPr sz="1900" b="1" u="sng"/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-US" sz="1500" u="sng"/>
              <a:t>“Project" Journal </a:t>
            </a:r>
            <a:r>
              <a:rPr lang="en-US" sz="1500"/>
              <a:t>- physical journal to keep track of your progress</a:t>
            </a:r>
            <a:endParaRPr sz="1500"/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-US" sz="1500"/>
              <a:t>Materials specific to your project that are available within reason from stores (examples:  plastic bags, containers, seeds, flower pots, etc)</a:t>
            </a:r>
            <a:endParaRPr sz="1500"/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-US" sz="1500" u="sng"/>
              <a:t>Double Sided Tape</a:t>
            </a:r>
            <a:r>
              <a:rPr lang="en-US" sz="1500"/>
              <a:t> - very helpful with putting together your poster</a:t>
            </a:r>
            <a:endParaRPr sz="1500"/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SzPts val="1500"/>
              <a:buChar char="●"/>
            </a:pPr>
            <a:r>
              <a:rPr lang="en-US" sz="1500" u="sng"/>
              <a:t>Matting Paper </a:t>
            </a:r>
            <a:r>
              <a:rPr lang="en-US" sz="1500"/>
              <a:t>- if you want a specific color that we run out</a:t>
            </a:r>
            <a:endParaRPr sz="1500"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1"/>
          <p:cNvSpPr txBox="1">
            <a:spLocks noGrp="1"/>
          </p:cNvSpPr>
          <p:nvPr>
            <p:ph type="title"/>
          </p:nvPr>
        </p:nvSpPr>
        <p:spPr>
          <a:xfrm>
            <a:off x="838200" y="-92075"/>
            <a:ext cx="105156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First Year Research Project</a:t>
            </a:r>
            <a:endParaRPr/>
          </a:p>
        </p:txBody>
      </p:sp>
      <p:pic>
        <p:nvPicPr>
          <p:cNvPr id="151" name="Google Shape;151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16175" y="901975"/>
            <a:ext cx="8951399" cy="4659349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p21"/>
          <p:cNvSpPr txBox="1">
            <a:spLocks noGrp="1"/>
          </p:cNvSpPr>
          <p:nvPr>
            <p:ph type="body" idx="1"/>
          </p:nvPr>
        </p:nvSpPr>
        <p:spPr>
          <a:xfrm>
            <a:off x="353600" y="5499500"/>
            <a:ext cx="11471100" cy="1358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All work, announcements and other important information will be posted in the First Year Research (FRP) classroom.  Grades will get transferred to the biology course.  Here are some resources (</a:t>
            </a:r>
            <a:r>
              <a:rPr lang="en-US" u="sng">
                <a:solidFill>
                  <a:schemeClr val="hlink"/>
                </a:solidFill>
                <a:hlinkClick r:id="rId4"/>
              </a:rPr>
              <a:t>MATES Research</a:t>
            </a:r>
            <a:r>
              <a:rPr lang="en-US"/>
              <a:t>)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536</Words>
  <Application>Microsoft Office PowerPoint</Application>
  <PresentationFormat>Widescreen</PresentationFormat>
  <Paragraphs>82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Comic Sans MS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First Year Research Project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Wnek, John</dc:creator>
  <cp:lastModifiedBy>Wnek, John</cp:lastModifiedBy>
  <cp:revision>1</cp:revision>
  <dcterms:modified xsi:type="dcterms:W3CDTF">2026-08-20T17:54:59Z</dcterms:modified>
</cp:coreProperties>
</file>