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Calibri" panose="020F0502020204030204" pitchFamily="34" charset="0"/>
      <p:regular r:id="rId16"/>
      <p:bold r:id="rId17"/>
      <p:italic r:id="rId18"/>
      <p:boldItalic r:id="rId19"/>
    </p:embeddedFont>
    <p:embeddedFont>
      <p:font typeface="Playfair Display" panose="00000500000000000000" pitchFamily="2"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4" roundtripDataSignature="AMtx7mgXTxUL30axJZHBAtCgWszHsP4pb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2" d="100"/>
          <a:sy n="42" d="100"/>
        </p:scale>
        <p:origin x="912"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customschemas.google.com/relationships/presentationmetadata" Target="meta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9" name="Google Shape;169;p1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6" name="Google Shape;176;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3" name="Google Shape;183;p1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0" name="Google Shape;190;p1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0" name="Google Shape;90;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4" name="Google Shape;104;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1" name="Google Shape;111;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9" name="Google Shape;119;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6" name="Google Shape;136;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6" name="Google Shape;146;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4" name="Google Shape;154;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2" name="Google Shape;162;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4"/>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5"/>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5"/>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2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6"/>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6"/>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7"/>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8"/>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8"/>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9"/>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19"/>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0"/>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20"/>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20"/>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20"/>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2"/>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2"/>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22"/>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3"/>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3"/>
          <p:cNvSpPr>
            <a:spLocks noGrp="1"/>
          </p:cNvSpPr>
          <p:nvPr>
            <p:ph type="pic" idx="2"/>
          </p:nvPr>
        </p:nvSpPr>
        <p:spPr>
          <a:xfrm>
            <a:off x="1792288" y="612775"/>
            <a:ext cx="5486400" cy="4114800"/>
          </a:xfrm>
          <a:prstGeom prst="rect">
            <a:avLst/>
          </a:prstGeom>
          <a:noFill/>
          <a:ln>
            <a:noFill/>
          </a:ln>
        </p:spPr>
      </p:sp>
      <p:sp>
        <p:nvSpPr>
          <p:cNvPr id="64" name="Google Shape;64;p23"/>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hyperlink" Target="https://matescounselingdept.weebly.com"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p:nvPr/>
        </p:nvSpPr>
        <p:spPr>
          <a:xfrm>
            <a:off x="-125050" y="-8930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9222" b="-9222"/>
            </a:stretch>
          </a:blipFill>
          <a:ln>
            <a:noFill/>
          </a:ln>
        </p:spPr>
      </p:sp>
      <p:sp>
        <p:nvSpPr>
          <p:cNvPr id="85" name="Google Shape;85;p1"/>
          <p:cNvSpPr txBox="1"/>
          <p:nvPr/>
        </p:nvSpPr>
        <p:spPr>
          <a:xfrm>
            <a:off x="3973331" y="3416123"/>
            <a:ext cx="10341338" cy="2536824"/>
          </a:xfrm>
          <a:prstGeom prst="rect">
            <a:avLst/>
          </a:prstGeom>
          <a:noFill/>
          <a:ln>
            <a:noFill/>
          </a:ln>
        </p:spPr>
        <p:txBody>
          <a:bodyPr spcFirstLastPara="1" wrap="square" lIns="0" tIns="0" rIns="0" bIns="0" anchor="t" anchorCtr="0">
            <a:spAutoFit/>
          </a:bodyPr>
          <a:lstStyle/>
          <a:p>
            <a:pPr marL="0" marR="0" lvl="0" indent="0" algn="ctr" rtl="0">
              <a:lnSpc>
                <a:spcPct val="97999"/>
              </a:lnSpc>
              <a:spcBef>
                <a:spcPts val="0"/>
              </a:spcBef>
              <a:spcAft>
                <a:spcPts val="0"/>
              </a:spcAft>
              <a:buNone/>
            </a:pPr>
            <a:r>
              <a:rPr lang="en-US" sz="9999" b="0" i="0" u="none" strike="noStrike" cap="none">
                <a:solidFill>
                  <a:srgbClr val="19273C"/>
                </a:solidFill>
                <a:latin typeface="Playfair Display"/>
                <a:ea typeface="Playfair Display"/>
                <a:cs typeface="Playfair Display"/>
                <a:sym typeface="Playfair Display"/>
              </a:rPr>
              <a:t>New Student Orientation</a:t>
            </a:r>
            <a:endParaRPr/>
          </a:p>
        </p:txBody>
      </p:sp>
      <p:sp>
        <p:nvSpPr>
          <p:cNvPr id="86" name="Google Shape;86;p1"/>
          <p:cNvSpPr txBox="1"/>
          <p:nvPr/>
        </p:nvSpPr>
        <p:spPr>
          <a:xfrm>
            <a:off x="5825144" y="6539913"/>
            <a:ext cx="6387600" cy="1266000"/>
          </a:xfrm>
          <a:prstGeom prst="rect">
            <a:avLst/>
          </a:prstGeom>
          <a:noFill/>
          <a:ln>
            <a:noFill/>
          </a:ln>
        </p:spPr>
        <p:txBody>
          <a:bodyPr spcFirstLastPara="1" wrap="square" lIns="0" tIns="0" rIns="0" bIns="0" anchor="t" anchorCtr="0">
            <a:spAutoFit/>
          </a:bodyPr>
          <a:lstStyle/>
          <a:p>
            <a:pPr marL="0" marR="0" lvl="0" indent="0" algn="ctr" rtl="0">
              <a:lnSpc>
                <a:spcPct val="140004"/>
              </a:lnSpc>
              <a:spcBef>
                <a:spcPts val="0"/>
              </a:spcBef>
              <a:spcAft>
                <a:spcPts val="0"/>
              </a:spcAft>
              <a:buNone/>
            </a:pPr>
            <a:r>
              <a:rPr lang="en-US" sz="8224" b="0" i="0" u="none" strike="noStrike" cap="none">
                <a:solidFill>
                  <a:srgbClr val="B69B60"/>
                </a:solidFill>
                <a:latin typeface="Playfair Display"/>
                <a:ea typeface="Playfair Display"/>
                <a:cs typeface="Playfair Display"/>
                <a:sym typeface="Playfair Display"/>
              </a:rPr>
              <a:t>Presentation</a:t>
            </a:r>
            <a:endParaRPr/>
          </a:p>
        </p:txBody>
      </p:sp>
      <p:sp>
        <p:nvSpPr>
          <p:cNvPr id="87" name="Google Shape;87;p1"/>
          <p:cNvSpPr txBox="1"/>
          <p:nvPr/>
        </p:nvSpPr>
        <p:spPr>
          <a:xfrm>
            <a:off x="5209184" y="2778022"/>
            <a:ext cx="7869600" cy="481500"/>
          </a:xfrm>
          <a:prstGeom prst="rect">
            <a:avLst/>
          </a:prstGeom>
          <a:noFill/>
          <a:ln>
            <a:noFill/>
          </a:ln>
        </p:spPr>
        <p:txBody>
          <a:bodyPr spcFirstLastPara="1" wrap="square" lIns="0" tIns="0" rIns="0" bIns="0" anchor="t" anchorCtr="0">
            <a:spAutoFit/>
          </a:bodyPr>
          <a:lstStyle/>
          <a:p>
            <a:pPr marL="0" marR="0" lvl="0" indent="0" algn="ctr" rtl="0">
              <a:lnSpc>
                <a:spcPct val="93992"/>
              </a:lnSpc>
              <a:spcBef>
                <a:spcPts val="0"/>
              </a:spcBef>
              <a:spcAft>
                <a:spcPts val="0"/>
              </a:spcAft>
              <a:buNone/>
            </a:pPr>
            <a:r>
              <a:rPr lang="en-US" sz="3329" b="0" i="0" u="none" strike="noStrike" cap="none">
                <a:solidFill>
                  <a:srgbClr val="19273C"/>
                </a:solidFill>
                <a:latin typeface="Playfair Display"/>
                <a:ea typeface="Playfair Display"/>
                <a:cs typeface="Playfair Display"/>
                <a:sym typeface="Playfair Display"/>
              </a:rPr>
              <a:t>MATES </a:t>
            </a:r>
            <a:r>
              <a:rPr lang="en-US" sz="3329">
                <a:solidFill>
                  <a:srgbClr val="19273C"/>
                </a:solidFill>
                <a:latin typeface="Playfair Display"/>
                <a:ea typeface="Playfair Display"/>
                <a:cs typeface="Playfair Display"/>
                <a:sym typeface="Playfair Display"/>
              </a:rPr>
              <a:t>Counseling</a:t>
            </a:r>
            <a:r>
              <a:rPr lang="en-US" sz="3329" b="0" i="0" u="none" strike="noStrike" cap="none">
                <a:solidFill>
                  <a:srgbClr val="19273C"/>
                </a:solidFill>
                <a:latin typeface="Playfair Display"/>
                <a:ea typeface="Playfair Display"/>
                <a:cs typeface="Playfair Display"/>
                <a:sym typeface="Playfair Display"/>
              </a:rPr>
              <a:t> Department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10"/>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1696" t="-14923" r="-3789" b="-21862"/>
            </a:stretch>
          </a:blipFill>
          <a:ln>
            <a:noFill/>
          </a:ln>
        </p:spPr>
      </p:sp>
      <p:sp>
        <p:nvSpPr>
          <p:cNvPr id="172" name="Google Shape;172;p10"/>
          <p:cNvSpPr txBox="1"/>
          <p:nvPr/>
        </p:nvSpPr>
        <p:spPr>
          <a:xfrm>
            <a:off x="4322154" y="498025"/>
            <a:ext cx="9293100" cy="1539000"/>
          </a:xfrm>
          <a:prstGeom prst="rect">
            <a:avLst/>
          </a:prstGeom>
          <a:noFill/>
          <a:ln>
            <a:noFill/>
          </a:ln>
        </p:spPr>
        <p:txBody>
          <a:bodyPr spcFirstLastPara="1" wrap="square" lIns="0" tIns="0" rIns="0" bIns="0" anchor="t" anchorCtr="0">
            <a:spAutoFit/>
          </a:bodyPr>
          <a:lstStyle/>
          <a:p>
            <a:pPr marL="0" marR="0" lvl="0" indent="0" algn="l" rtl="0">
              <a:lnSpc>
                <a:spcPct val="140004"/>
              </a:lnSpc>
              <a:spcBef>
                <a:spcPts val="0"/>
              </a:spcBef>
              <a:spcAft>
                <a:spcPts val="0"/>
              </a:spcAft>
              <a:buNone/>
            </a:pPr>
            <a:r>
              <a:rPr lang="en-US" sz="9999" b="0" i="0" u="none" strike="noStrike" cap="none">
                <a:solidFill>
                  <a:srgbClr val="19273C"/>
                </a:solidFill>
                <a:latin typeface="Playfair Display"/>
                <a:ea typeface="Playfair Display"/>
                <a:cs typeface="Playfair Display"/>
                <a:sym typeface="Playfair Display"/>
              </a:rPr>
              <a:t>Tips for Success</a:t>
            </a:r>
            <a:endParaRPr/>
          </a:p>
        </p:txBody>
      </p:sp>
      <p:sp>
        <p:nvSpPr>
          <p:cNvPr id="173" name="Google Shape;173;p10"/>
          <p:cNvSpPr txBox="1"/>
          <p:nvPr/>
        </p:nvSpPr>
        <p:spPr>
          <a:xfrm>
            <a:off x="3740846" y="2391592"/>
            <a:ext cx="10806300" cy="6639000"/>
          </a:xfrm>
          <a:prstGeom prst="rect">
            <a:avLst/>
          </a:prstGeom>
          <a:noFill/>
          <a:ln>
            <a:noFill/>
          </a:ln>
        </p:spPr>
        <p:txBody>
          <a:bodyPr spcFirstLastPara="1" wrap="square" lIns="0" tIns="0" rIns="0" bIns="0" anchor="t" anchorCtr="0">
            <a:spAutoFit/>
          </a:bodyPr>
          <a:lstStyle/>
          <a:p>
            <a:pPr marL="694457" marR="0" lvl="1" indent="-315479" algn="l" rtl="0">
              <a:lnSpc>
                <a:spcPct val="124004"/>
              </a:lnSpc>
              <a:spcBef>
                <a:spcPts val="0"/>
              </a:spcBef>
              <a:spcAft>
                <a:spcPts val="0"/>
              </a:spcAft>
              <a:buClr>
                <a:srgbClr val="000000"/>
              </a:buClr>
              <a:buSzPts val="2716"/>
              <a:buFont typeface="Arial"/>
              <a:buChar char="•"/>
            </a:pPr>
            <a:r>
              <a:rPr lang="en-US" sz="2716" b="0" i="0" u="none" strike="noStrike" cap="none">
                <a:solidFill>
                  <a:srgbClr val="000000"/>
                </a:solidFill>
                <a:latin typeface="Arial"/>
                <a:ea typeface="Arial"/>
                <a:cs typeface="Arial"/>
                <a:sym typeface="Arial"/>
              </a:rPr>
              <a:t>Stay organized.</a:t>
            </a:r>
            <a:endParaRPr sz="900"/>
          </a:p>
          <a:p>
            <a:pPr marL="694457" marR="0" lvl="1" indent="-315479" algn="l" rtl="0">
              <a:lnSpc>
                <a:spcPct val="124004"/>
              </a:lnSpc>
              <a:spcBef>
                <a:spcPts val="0"/>
              </a:spcBef>
              <a:spcAft>
                <a:spcPts val="0"/>
              </a:spcAft>
              <a:buClr>
                <a:srgbClr val="000000"/>
              </a:buClr>
              <a:buSzPts val="2716"/>
              <a:buFont typeface="Arial"/>
              <a:buChar char="•"/>
            </a:pPr>
            <a:r>
              <a:rPr lang="en-US" sz="2716" b="0" i="0" u="none" strike="noStrike" cap="none">
                <a:solidFill>
                  <a:srgbClr val="000000"/>
                </a:solidFill>
                <a:latin typeface="Arial"/>
                <a:ea typeface="Arial"/>
                <a:cs typeface="Arial"/>
                <a:sym typeface="Arial"/>
              </a:rPr>
              <a:t>Review your notes throughout the week.</a:t>
            </a:r>
            <a:endParaRPr sz="900"/>
          </a:p>
          <a:p>
            <a:pPr marL="694457" marR="0" lvl="1" indent="-315479" algn="l" rtl="0">
              <a:lnSpc>
                <a:spcPct val="124004"/>
              </a:lnSpc>
              <a:spcBef>
                <a:spcPts val="0"/>
              </a:spcBef>
              <a:spcAft>
                <a:spcPts val="0"/>
              </a:spcAft>
              <a:buClr>
                <a:srgbClr val="000000"/>
              </a:buClr>
              <a:buSzPts val="2716"/>
              <a:buFont typeface="Arial"/>
              <a:buChar char="•"/>
            </a:pPr>
            <a:r>
              <a:rPr lang="en-US" sz="2716" b="0" i="0" u="none" strike="noStrike" cap="none">
                <a:solidFill>
                  <a:srgbClr val="000000"/>
                </a:solidFill>
                <a:latin typeface="Arial"/>
                <a:ea typeface="Arial"/>
                <a:cs typeface="Arial"/>
                <a:sym typeface="Arial"/>
              </a:rPr>
              <a:t>Communicate if you are struggling in class.</a:t>
            </a:r>
            <a:endParaRPr sz="900"/>
          </a:p>
          <a:p>
            <a:pPr marL="694457" marR="0" lvl="1" indent="-315479" algn="l" rtl="0">
              <a:lnSpc>
                <a:spcPct val="124004"/>
              </a:lnSpc>
              <a:spcBef>
                <a:spcPts val="0"/>
              </a:spcBef>
              <a:spcAft>
                <a:spcPts val="0"/>
              </a:spcAft>
              <a:buClr>
                <a:srgbClr val="000000"/>
              </a:buClr>
              <a:buSzPts val="2716"/>
              <a:buFont typeface="Arial"/>
              <a:buChar char="•"/>
            </a:pPr>
            <a:r>
              <a:rPr lang="en-US" sz="2716" b="0" i="0" u="none" strike="noStrike" cap="none">
                <a:solidFill>
                  <a:srgbClr val="000000"/>
                </a:solidFill>
                <a:latin typeface="Arial"/>
                <a:ea typeface="Arial"/>
                <a:cs typeface="Arial"/>
                <a:sym typeface="Arial"/>
              </a:rPr>
              <a:t>Prioritize your homework assignments each night and start early.</a:t>
            </a:r>
            <a:endParaRPr sz="900"/>
          </a:p>
          <a:p>
            <a:pPr marL="694457" marR="0" lvl="1" indent="-315479" algn="l" rtl="0">
              <a:lnSpc>
                <a:spcPct val="124004"/>
              </a:lnSpc>
              <a:spcBef>
                <a:spcPts val="0"/>
              </a:spcBef>
              <a:spcAft>
                <a:spcPts val="0"/>
              </a:spcAft>
              <a:buClr>
                <a:srgbClr val="000000"/>
              </a:buClr>
              <a:buSzPts val="2716"/>
              <a:buFont typeface="Arial"/>
              <a:buChar char="•"/>
            </a:pPr>
            <a:r>
              <a:rPr lang="en-US" sz="2716" b="0" i="0" u="none" strike="noStrike" cap="none">
                <a:solidFill>
                  <a:srgbClr val="000000"/>
                </a:solidFill>
                <a:latin typeface="Arial"/>
                <a:ea typeface="Arial"/>
                <a:cs typeface="Arial"/>
                <a:sym typeface="Arial"/>
              </a:rPr>
              <a:t>Have a “Homework Buddy” you can reach out to if you are unsure about an assignment or are absent.</a:t>
            </a:r>
            <a:endParaRPr sz="900"/>
          </a:p>
          <a:p>
            <a:pPr marL="694457" marR="0" lvl="1" indent="-315479" algn="l" rtl="0">
              <a:lnSpc>
                <a:spcPct val="124004"/>
              </a:lnSpc>
              <a:spcBef>
                <a:spcPts val="0"/>
              </a:spcBef>
              <a:spcAft>
                <a:spcPts val="0"/>
              </a:spcAft>
              <a:buClr>
                <a:srgbClr val="000000"/>
              </a:buClr>
              <a:buSzPts val="2716"/>
              <a:buFont typeface="Arial"/>
              <a:buChar char="•"/>
            </a:pPr>
            <a:r>
              <a:rPr lang="en-US" sz="2716" b="0" i="0" u="none" strike="noStrike" cap="none">
                <a:solidFill>
                  <a:srgbClr val="000000"/>
                </a:solidFill>
                <a:latin typeface="Arial"/>
                <a:ea typeface="Arial"/>
                <a:cs typeface="Arial"/>
                <a:sym typeface="Arial"/>
              </a:rPr>
              <a:t>Communicate your schedule to others, i.e. friends, employers.</a:t>
            </a:r>
            <a:endParaRPr sz="900"/>
          </a:p>
          <a:p>
            <a:pPr marL="694457" marR="0" lvl="1" indent="-315479" algn="l" rtl="0">
              <a:lnSpc>
                <a:spcPct val="124004"/>
              </a:lnSpc>
              <a:spcBef>
                <a:spcPts val="0"/>
              </a:spcBef>
              <a:spcAft>
                <a:spcPts val="0"/>
              </a:spcAft>
              <a:buClr>
                <a:srgbClr val="000000"/>
              </a:buClr>
              <a:buSzPts val="2716"/>
              <a:buFont typeface="Arial"/>
              <a:buChar char="•"/>
            </a:pPr>
            <a:r>
              <a:rPr lang="en-US" sz="2716" b="0" i="0" u="none" strike="noStrike" cap="none">
                <a:solidFill>
                  <a:srgbClr val="000000"/>
                </a:solidFill>
                <a:latin typeface="Arial"/>
                <a:ea typeface="Arial"/>
                <a:cs typeface="Arial"/>
                <a:sym typeface="Arial"/>
              </a:rPr>
              <a:t>Set realistic goals for yourself.</a:t>
            </a:r>
            <a:endParaRPr sz="900"/>
          </a:p>
          <a:p>
            <a:pPr marL="694457" marR="0" lvl="1" indent="-315479" algn="l" rtl="0">
              <a:lnSpc>
                <a:spcPct val="124004"/>
              </a:lnSpc>
              <a:spcBef>
                <a:spcPts val="0"/>
              </a:spcBef>
              <a:spcAft>
                <a:spcPts val="0"/>
              </a:spcAft>
              <a:buClr>
                <a:srgbClr val="000000"/>
              </a:buClr>
              <a:buSzPts val="2716"/>
              <a:buFont typeface="Arial"/>
              <a:buChar char="•"/>
            </a:pPr>
            <a:r>
              <a:rPr lang="en-US" sz="2716" b="0" i="0" u="none" strike="noStrike" cap="none">
                <a:solidFill>
                  <a:srgbClr val="000000"/>
                </a:solidFill>
                <a:latin typeface="Arial"/>
                <a:ea typeface="Arial"/>
                <a:cs typeface="Arial"/>
                <a:sym typeface="Arial"/>
              </a:rPr>
              <a:t>Study in short bursts to match your attention span. You will likely retain more information.</a:t>
            </a:r>
            <a:endParaRPr sz="900"/>
          </a:p>
          <a:p>
            <a:pPr marL="694457" marR="0" lvl="1" indent="-315479" algn="l" rtl="0">
              <a:lnSpc>
                <a:spcPct val="124004"/>
              </a:lnSpc>
              <a:spcBef>
                <a:spcPts val="0"/>
              </a:spcBef>
              <a:spcAft>
                <a:spcPts val="0"/>
              </a:spcAft>
              <a:buClr>
                <a:srgbClr val="000000"/>
              </a:buClr>
              <a:buSzPts val="2716"/>
              <a:buFont typeface="Arial"/>
              <a:buChar char="•"/>
            </a:pPr>
            <a:r>
              <a:rPr lang="en-US" sz="2716" b="0" i="0" u="none" strike="noStrike" cap="none">
                <a:solidFill>
                  <a:srgbClr val="000000"/>
                </a:solidFill>
                <a:latin typeface="Arial"/>
                <a:ea typeface="Arial"/>
                <a:cs typeface="Arial"/>
                <a:sym typeface="Arial"/>
              </a:rPr>
              <a:t>Prioritize yourself and your wellbeing - Get a good night’s sleep, limit screen time, participate in stress-reducing activities, etc.</a:t>
            </a:r>
            <a:endParaRPr sz="900"/>
          </a:p>
          <a:p>
            <a:pPr marL="0" marR="0" lvl="0" indent="0" algn="l" rtl="0">
              <a:lnSpc>
                <a:spcPct val="124004"/>
              </a:lnSpc>
              <a:spcBef>
                <a:spcPts val="0"/>
              </a:spcBef>
              <a:spcAft>
                <a:spcPts val="0"/>
              </a:spcAft>
              <a:buNone/>
            </a:pPr>
            <a:endParaRPr sz="2716"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11"/>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8941" t="-21427" r="-11405" b="-32960"/>
            </a:stretch>
          </a:blipFill>
          <a:ln>
            <a:noFill/>
          </a:ln>
        </p:spPr>
      </p:sp>
      <p:sp>
        <p:nvSpPr>
          <p:cNvPr id="179" name="Google Shape;179;p11"/>
          <p:cNvSpPr txBox="1"/>
          <p:nvPr/>
        </p:nvSpPr>
        <p:spPr>
          <a:xfrm>
            <a:off x="1892139" y="1073845"/>
            <a:ext cx="14503722" cy="1016676"/>
          </a:xfrm>
          <a:prstGeom prst="rect">
            <a:avLst/>
          </a:prstGeom>
          <a:noFill/>
          <a:ln>
            <a:noFill/>
          </a:ln>
        </p:spPr>
        <p:txBody>
          <a:bodyPr spcFirstLastPara="1" wrap="square" lIns="0" tIns="0" rIns="0" bIns="0" anchor="t" anchorCtr="0">
            <a:spAutoFit/>
          </a:bodyPr>
          <a:lstStyle/>
          <a:p>
            <a:pPr marL="0" marR="0" lvl="0" indent="0" algn="ctr" rtl="0">
              <a:lnSpc>
                <a:spcPct val="140010"/>
              </a:lnSpc>
              <a:spcBef>
                <a:spcPts val="0"/>
              </a:spcBef>
              <a:spcAft>
                <a:spcPts val="0"/>
              </a:spcAft>
              <a:buNone/>
            </a:pPr>
            <a:r>
              <a:rPr lang="en-US" sz="5936" b="0" i="0" u="none" strike="noStrike" cap="none">
                <a:solidFill>
                  <a:srgbClr val="19273C"/>
                </a:solidFill>
                <a:latin typeface="Playfair Display"/>
                <a:ea typeface="Playfair Display"/>
                <a:cs typeface="Playfair Display"/>
                <a:sym typeface="Playfair Display"/>
              </a:rPr>
              <a:t>HIB: Harassment, Intimidation, Bullying</a:t>
            </a:r>
            <a:endParaRPr/>
          </a:p>
        </p:txBody>
      </p:sp>
      <p:sp>
        <p:nvSpPr>
          <p:cNvPr id="180" name="Google Shape;180;p11"/>
          <p:cNvSpPr txBox="1"/>
          <p:nvPr/>
        </p:nvSpPr>
        <p:spPr>
          <a:xfrm>
            <a:off x="1475051" y="3319491"/>
            <a:ext cx="15337898" cy="4092654"/>
          </a:xfrm>
          <a:prstGeom prst="rect">
            <a:avLst/>
          </a:prstGeom>
          <a:noFill/>
          <a:ln>
            <a:noFill/>
          </a:ln>
        </p:spPr>
        <p:txBody>
          <a:bodyPr spcFirstLastPara="1" wrap="square" lIns="0" tIns="0" rIns="0" bIns="0" anchor="t" anchorCtr="0">
            <a:spAutoFit/>
          </a:bodyPr>
          <a:lstStyle/>
          <a:p>
            <a:pPr marL="835941" marR="0" lvl="1" indent="-417971" algn="l" rtl="0">
              <a:lnSpc>
                <a:spcPct val="140015"/>
              </a:lnSpc>
              <a:spcBef>
                <a:spcPts val="0"/>
              </a:spcBef>
              <a:spcAft>
                <a:spcPts val="0"/>
              </a:spcAft>
              <a:buClr>
                <a:srgbClr val="19273C"/>
              </a:buClr>
              <a:buSzPts val="3871"/>
              <a:buFont typeface="Arial"/>
              <a:buChar char="•"/>
            </a:pPr>
            <a:r>
              <a:rPr lang="en-US" sz="3871" b="0" i="0" u="none" strike="noStrike" cap="none">
                <a:solidFill>
                  <a:srgbClr val="19273C"/>
                </a:solidFill>
                <a:latin typeface="Arial"/>
                <a:ea typeface="Arial"/>
                <a:cs typeface="Arial"/>
                <a:sym typeface="Arial"/>
              </a:rPr>
              <a:t>Both counselors are the MATES Anti-bullying Specialists.  </a:t>
            </a:r>
            <a:endParaRPr/>
          </a:p>
          <a:p>
            <a:pPr marL="835941" marR="0" lvl="1" indent="-417971" algn="l" rtl="0">
              <a:lnSpc>
                <a:spcPct val="140015"/>
              </a:lnSpc>
              <a:spcBef>
                <a:spcPts val="0"/>
              </a:spcBef>
              <a:spcAft>
                <a:spcPts val="0"/>
              </a:spcAft>
              <a:buClr>
                <a:srgbClr val="19273C"/>
              </a:buClr>
              <a:buSzPts val="3871"/>
              <a:buFont typeface="Arial"/>
              <a:buChar char="•"/>
            </a:pPr>
            <a:r>
              <a:rPr lang="en-US" sz="3871" b="0" i="0" u="none" strike="noStrike" cap="none">
                <a:solidFill>
                  <a:srgbClr val="19273C"/>
                </a:solidFill>
                <a:latin typeface="Arial"/>
                <a:ea typeface="Arial"/>
                <a:cs typeface="Arial"/>
                <a:sym typeface="Arial"/>
              </a:rPr>
              <a:t>No one should feel uncomfortable or unsafe at MATES. We encourage parents and students to contact us with any concerns they may have.</a:t>
            </a:r>
            <a:endParaRPr/>
          </a:p>
          <a:p>
            <a:pPr marL="835941" marR="0" lvl="1" indent="-417971" algn="l" rtl="0">
              <a:lnSpc>
                <a:spcPct val="140015"/>
              </a:lnSpc>
              <a:spcBef>
                <a:spcPts val="0"/>
              </a:spcBef>
              <a:spcAft>
                <a:spcPts val="0"/>
              </a:spcAft>
              <a:buClr>
                <a:srgbClr val="19273C"/>
              </a:buClr>
              <a:buSzPts val="3871"/>
              <a:buFont typeface="Arial"/>
              <a:buChar char="•"/>
            </a:pPr>
            <a:r>
              <a:rPr lang="en-US" sz="3871" b="0" i="0" u="none" strike="noStrike" cap="none">
                <a:solidFill>
                  <a:srgbClr val="19273C"/>
                </a:solidFill>
                <a:latin typeface="Arial"/>
                <a:ea typeface="Arial"/>
                <a:cs typeface="Arial"/>
                <a:sym typeface="Arial"/>
              </a:rPr>
              <a:t>Please be aware that as per NJ state law, a complete investigation may take place in certain situations.</a:t>
            </a:r>
            <a:endParaRPr/>
          </a:p>
          <a:p>
            <a:pPr marL="0" marR="0" lvl="0" indent="0" algn="ctr" rtl="0">
              <a:lnSpc>
                <a:spcPct val="140015"/>
              </a:lnSpc>
              <a:spcBef>
                <a:spcPts val="0"/>
              </a:spcBef>
              <a:spcAft>
                <a:spcPts val="0"/>
              </a:spcAft>
              <a:buNone/>
            </a:pPr>
            <a:endParaRPr sz="3871" b="0" i="0" u="none" strike="noStrike" cap="none">
              <a:solidFill>
                <a:srgbClr val="19273C"/>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2"/>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9990" t="-12902" r="-3789" b="-21861"/>
            </a:stretch>
          </a:blipFill>
          <a:ln>
            <a:noFill/>
          </a:ln>
        </p:spPr>
      </p:sp>
      <p:sp>
        <p:nvSpPr>
          <p:cNvPr id="186" name="Google Shape;186;p12"/>
          <p:cNvSpPr txBox="1"/>
          <p:nvPr/>
        </p:nvSpPr>
        <p:spPr>
          <a:xfrm>
            <a:off x="3223465" y="284064"/>
            <a:ext cx="11841071" cy="2217420"/>
          </a:xfrm>
          <a:prstGeom prst="rect">
            <a:avLst/>
          </a:prstGeom>
          <a:noFill/>
          <a:ln>
            <a:noFill/>
          </a:ln>
        </p:spPr>
        <p:txBody>
          <a:bodyPr spcFirstLastPara="1" wrap="square" lIns="0" tIns="0" rIns="0" bIns="0" anchor="t" anchorCtr="0">
            <a:spAutoFit/>
          </a:bodyPr>
          <a:lstStyle/>
          <a:p>
            <a:pPr marL="0" marR="0" lvl="0" indent="0" algn="ctr" rtl="0">
              <a:lnSpc>
                <a:spcPct val="108000"/>
              </a:lnSpc>
              <a:spcBef>
                <a:spcPts val="0"/>
              </a:spcBef>
              <a:spcAft>
                <a:spcPts val="0"/>
              </a:spcAft>
              <a:buNone/>
            </a:pPr>
            <a:r>
              <a:rPr lang="en-US" sz="8000" b="0" i="0" u="none" strike="noStrike" cap="none">
                <a:solidFill>
                  <a:srgbClr val="19273C"/>
                </a:solidFill>
                <a:latin typeface="Playfair Display"/>
                <a:ea typeface="Playfair Display"/>
                <a:cs typeface="Playfair Display"/>
                <a:sym typeface="Playfair Display"/>
              </a:rPr>
              <a:t>Cyber Responsibility </a:t>
            </a:r>
            <a:endParaRPr/>
          </a:p>
          <a:p>
            <a:pPr marL="0" marR="0" lvl="0" indent="0" algn="ctr" rtl="0">
              <a:lnSpc>
                <a:spcPct val="108000"/>
              </a:lnSpc>
              <a:spcBef>
                <a:spcPts val="0"/>
              </a:spcBef>
              <a:spcAft>
                <a:spcPts val="0"/>
              </a:spcAft>
              <a:buNone/>
            </a:pPr>
            <a:r>
              <a:rPr lang="en-US" sz="8000" b="0" i="0" u="none" strike="noStrike" cap="none">
                <a:solidFill>
                  <a:srgbClr val="19273C"/>
                </a:solidFill>
                <a:latin typeface="Playfair Display"/>
                <a:ea typeface="Playfair Display"/>
                <a:cs typeface="Playfair Display"/>
                <a:sym typeface="Playfair Display"/>
              </a:rPr>
              <a:t>for Parents and Students</a:t>
            </a:r>
            <a:endParaRPr/>
          </a:p>
        </p:txBody>
      </p:sp>
      <p:sp>
        <p:nvSpPr>
          <p:cNvPr id="187" name="Google Shape;187;p12"/>
          <p:cNvSpPr txBox="1"/>
          <p:nvPr/>
        </p:nvSpPr>
        <p:spPr>
          <a:xfrm>
            <a:off x="1854775" y="2983725"/>
            <a:ext cx="15021600" cy="5422800"/>
          </a:xfrm>
          <a:prstGeom prst="rect">
            <a:avLst/>
          </a:prstGeom>
          <a:noFill/>
          <a:ln>
            <a:noFill/>
          </a:ln>
        </p:spPr>
        <p:txBody>
          <a:bodyPr spcFirstLastPara="1" wrap="square" lIns="0" tIns="0" rIns="0" bIns="0" anchor="t" anchorCtr="0">
            <a:spAutoFit/>
          </a:bodyPr>
          <a:lstStyle/>
          <a:p>
            <a:pPr marL="0" marR="0" lvl="0" indent="0" algn="ctr" rtl="0">
              <a:lnSpc>
                <a:spcPct val="108002"/>
              </a:lnSpc>
              <a:spcBef>
                <a:spcPts val="0"/>
              </a:spcBef>
              <a:spcAft>
                <a:spcPts val="0"/>
              </a:spcAft>
              <a:buNone/>
            </a:pPr>
            <a:r>
              <a:rPr lang="en-US" sz="3199" b="1" i="0" u="none" strike="noStrike" cap="none">
                <a:solidFill>
                  <a:srgbClr val="000000"/>
                </a:solidFill>
                <a:latin typeface="Arial"/>
                <a:ea typeface="Arial"/>
                <a:cs typeface="Arial"/>
                <a:sym typeface="Arial"/>
              </a:rPr>
              <a:t>Tips for students:</a:t>
            </a:r>
            <a:endParaRPr sz="3199" b="1" i="0" u="none" strike="noStrike" cap="none">
              <a:solidFill>
                <a:srgbClr val="000000"/>
              </a:solidFill>
              <a:latin typeface="Arial"/>
              <a:ea typeface="Arial"/>
              <a:cs typeface="Arial"/>
              <a:sym typeface="Arial"/>
            </a:endParaRPr>
          </a:p>
          <a:p>
            <a:pPr marL="518160" marR="0" lvl="1" indent="-259080" algn="l" rtl="0">
              <a:lnSpc>
                <a:spcPct val="108000"/>
              </a:lnSpc>
              <a:spcBef>
                <a:spcPts val="0"/>
              </a:spcBef>
              <a:spcAft>
                <a:spcPts val="0"/>
              </a:spcAft>
              <a:buClr>
                <a:srgbClr val="000000"/>
              </a:buClr>
              <a:buSzPts val="2400"/>
              <a:buFont typeface="Arial"/>
              <a:buChar char="•"/>
            </a:pPr>
            <a:r>
              <a:rPr lang="en-US" sz="2400" b="0" i="0" u="none" strike="noStrike" cap="none">
                <a:solidFill>
                  <a:srgbClr val="000000"/>
                </a:solidFill>
                <a:latin typeface="Arial"/>
                <a:ea typeface="Arial"/>
                <a:cs typeface="Arial"/>
                <a:sym typeface="Arial"/>
              </a:rPr>
              <a:t>Always assume that anything you post online, in a text thread, etc. may be seen by others or by a school official.</a:t>
            </a:r>
            <a:endParaRPr/>
          </a:p>
          <a:p>
            <a:pPr marL="518160" marR="0" lvl="1" indent="-259080" algn="l" rtl="0">
              <a:lnSpc>
                <a:spcPct val="108000"/>
              </a:lnSpc>
              <a:spcBef>
                <a:spcPts val="0"/>
              </a:spcBef>
              <a:spcAft>
                <a:spcPts val="0"/>
              </a:spcAft>
              <a:buClr>
                <a:srgbClr val="000000"/>
              </a:buClr>
              <a:buSzPts val="2400"/>
              <a:buFont typeface="Arial"/>
              <a:buChar char="•"/>
            </a:pPr>
            <a:r>
              <a:rPr lang="en-US" sz="2400" b="0" i="0" u="none" strike="noStrike" cap="none">
                <a:solidFill>
                  <a:srgbClr val="000000"/>
                </a:solidFill>
                <a:latin typeface="Arial"/>
                <a:ea typeface="Arial"/>
                <a:cs typeface="Arial"/>
                <a:sym typeface="Arial"/>
              </a:rPr>
              <a:t>Anything said online or in text cannot be retracted, and screenshots can spread quickly.</a:t>
            </a:r>
            <a:endParaRPr/>
          </a:p>
          <a:p>
            <a:pPr marL="518160" marR="0" lvl="1" indent="-259080" algn="l" rtl="0">
              <a:lnSpc>
                <a:spcPct val="108000"/>
              </a:lnSpc>
              <a:spcBef>
                <a:spcPts val="0"/>
              </a:spcBef>
              <a:spcAft>
                <a:spcPts val="0"/>
              </a:spcAft>
              <a:buClr>
                <a:srgbClr val="000000"/>
              </a:buClr>
              <a:buSzPts val="2400"/>
              <a:buFont typeface="Arial"/>
              <a:buChar char="•"/>
            </a:pPr>
            <a:r>
              <a:rPr lang="en-US" sz="2400" b="0" i="0" u="none" strike="noStrike" cap="none">
                <a:solidFill>
                  <a:srgbClr val="000000"/>
                </a:solidFill>
                <a:latin typeface="Arial"/>
                <a:ea typeface="Arial"/>
                <a:cs typeface="Arial"/>
                <a:sym typeface="Arial"/>
              </a:rPr>
              <a:t>If you wouldn’t use that language in front of your parents/grandparents then don’t use that language online.</a:t>
            </a:r>
            <a:endParaRPr/>
          </a:p>
          <a:p>
            <a:pPr marL="518160" marR="0" lvl="1" indent="-259080" algn="l" rtl="0">
              <a:lnSpc>
                <a:spcPct val="108000"/>
              </a:lnSpc>
              <a:spcBef>
                <a:spcPts val="0"/>
              </a:spcBef>
              <a:spcAft>
                <a:spcPts val="0"/>
              </a:spcAft>
              <a:buClr>
                <a:srgbClr val="000000"/>
              </a:buClr>
              <a:buSzPts val="2400"/>
              <a:buFont typeface="Arial"/>
              <a:buChar char="•"/>
            </a:pPr>
            <a:r>
              <a:rPr lang="en-US" sz="2400" b="0" i="0" u="none" strike="noStrike" cap="none">
                <a:solidFill>
                  <a:srgbClr val="000000"/>
                </a:solidFill>
                <a:latin typeface="Arial"/>
                <a:ea typeface="Arial"/>
                <a:cs typeface="Arial"/>
                <a:sym typeface="Arial"/>
              </a:rPr>
              <a:t>Never Retaliate! Screenshot the harmful material and bring it to your principal or counselor. </a:t>
            </a:r>
            <a:endParaRPr/>
          </a:p>
          <a:p>
            <a:pPr marL="0" marR="0" lvl="0" indent="0" algn="l" rtl="0">
              <a:lnSpc>
                <a:spcPct val="108000"/>
              </a:lnSpc>
              <a:spcBef>
                <a:spcPts val="0"/>
              </a:spcBef>
              <a:spcAft>
                <a:spcPts val="0"/>
              </a:spcAft>
              <a:buNone/>
            </a:pPr>
            <a:endParaRPr sz="2400" b="0" i="0" u="none" strike="noStrike" cap="none">
              <a:solidFill>
                <a:srgbClr val="000000"/>
              </a:solidFill>
              <a:latin typeface="Arial"/>
              <a:ea typeface="Arial"/>
              <a:cs typeface="Arial"/>
              <a:sym typeface="Arial"/>
            </a:endParaRPr>
          </a:p>
          <a:p>
            <a:pPr marL="0" marR="0" lvl="0" indent="0" algn="ctr" rtl="0">
              <a:lnSpc>
                <a:spcPct val="108002"/>
              </a:lnSpc>
              <a:spcBef>
                <a:spcPts val="0"/>
              </a:spcBef>
              <a:spcAft>
                <a:spcPts val="0"/>
              </a:spcAft>
              <a:buNone/>
            </a:pPr>
            <a:r>
              <a:rPr lang="en-US" sz="3199" b="1" i="0" u="none" strike="noStrike" cap="none">
                <a:solidFill>
                  <a:srgbClr val="000000"/>
                </a:solidFill>
                <a:latin typeface="Arial"/>
                <a:ea typeface="Arial"/>
                <a:cs typeface="Arial"/>
                <a:sym typeface="Arial"/>
              </a:rPr>
              <a:t>Tips for parents:</a:t>
            </a:r>
            <a:endParaRPr/>
          </a:p>
          <a:p>
            <a:pPr marL="518160" marR="0" lvl="1" indent="-259080" algn="l" rtl="0">
              <a:lnSpc>
                <a:spcPct val="108000"/>
              </a:lnSpc>
              <a:spcBef>
                <a:spcPts val="0"/>
              </a:spcBef>
              <a:spcAft>
                <a:spcPts val="0"/>
              </a:spcAft>
              <a:buClr>
                <a:srgbClr val="000000"/>
              </a:buClr>
              <a:buSzPts val="2400"/>
              <a:buFont typeface="Arial"/>
              <a:buChar char="•"/>
            </a:pPr>
            <a:r>
              <a:rPr lang="en-US" sz="2400" b="0" i="0" u="none" strike="noStrike" cap="none">
                <a:solidFill>
                  <a:srgbClr val="000000"/>
                </a:solidFill>
                <a:latin typeface="Arial"/>
                <a:ea typeface="Arial"/>
                <a:cs typeface="Arial"/>
                <a:sym typeface="Arial"/>
              </a:rPr>
              <a:t>Set up your own social networking profile and link as “friends.” </a:t>
            </a:r>
            <a:endParaRPr/>
          </a:p>
          <a:p>
            <a:pPr marL="518160" marR="0" lvl="1" indent="-259080" algn="l" rtl="0">
              <a:lnSpc>
                <a:spcPct val="108000"/>
              </a:lnSpc>
              <a:spcBef>
                <a:spcPts val="0"/>
              </a:spcBef>
              <a:spcAft>
                <a:spcPts val="0"/>
              </a:spcAft>
              <a:buClr>
                <a:srgbClr val="000000"/>
              </a:buClr>
              <a:buSzPts val="2400"/>
              <a:buFont typeface="Arial"/>
              <a:buChar char="•"/>
            </a:pPr>
            <a:r>
              <a:rPr lang="en-US" sz="2400" b="0" i="0" u="none" strike="noStrike" cap="none">
                <a:solidFill>
                  <a:srgbClr val="000000"/>
                </a:solidFill>
                <a:latin typeface="Arial"/>
                <a:ea typeface="Arial"/>
                <a:cs typeface="Arial"/>
                <a:sym typeface="Arial"/>
              </a:rPr>
              <a:t>Ensure your child does not post personal information and that your child engages with others respectfully online.</a:t>
            </a:r>
            <a:endParaRPr/>
          </a:p>
          <a:p>
            <a:pPr marL="518160" marR="0" lvl="1" indent="-259080" algn="l" rtl="0">
              <a:lnSpc>
                <a:spcPct val="108000"/>
              </a:lnSpc>
              <a:spcBef>
                <a:spcPts val="0"/>
              </a:spcBef>
              <a:spcAft>
                <a:spcPts val="0"/>
              </a:spcAft>
              <a:buClr>
                <a:srgbClr val="000000"/>
              </a:buClr>
              <a:buSzPts val="2400"/>
              <a:buFont typeface="Arial"/>
              <a:buChar char="•"/>
            </a:pPr>
            <a:r>
              <a:rPr lang="en-US" sz="2400" b="0" i="0" u="none" strike="noStrike" cap="none">
                <a:solidFill>
                  <a:srgbClr val="000000"/>
                </a:solidFill>
                <a:latin typeface="Arial"/>
                <a:ea typeface="Arial"/>
                <a:cs typeface="Arial"/>
                <a:sym typeface="Arial"/>
              </a:rPr>
              <a:t>Some Signs of Concern: Emotional distress during or after being online, disrupted friendships, school avoidance.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3"/>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9222" b="-9222"/>
            </a:stretch>
          </a:blipFill>
          <a:ln>
            <a:noFill/>
          </a:ln>
        </p:spPr>
      </p:sp>
      <p:sp>
        <p:nvSpPr>
          <p:cNvPr id="193" name="Google Shape;193;p13"/>
          <p:cNvSpPr txBox="1"/>
          <p:nvPr/>
        </p:nvSpPr>
        <p:spPr>
          <a:xfrm>
            <a:off x="4351022" y="2030338"/>
            <a:ext cx="9585900" cy="5687400"/>
          </a:xfrm>
          <a:prstGeom prst="rect">
            <a:avLst/>
          </a:prstGeom>
          <a:noFill/>
          <a:ln>
            <a:noFill/>
          </a:ln>
        </p:spPr>
        <p:txBody>
          <a:bodyPr spcFirstLastPara="1" wrap="square" lIns="0" tIns="0" rIns="0" bIns="0" anchor="t" anchorCtr="0">
            <a:spAutoFit/>
          </a:bodyPr>
          <a:lstStyle/>
          <a:p>
            <a:pPr marL="0" marR="0" lvl="0" indent="0" algn="ctr" rtl="0">
              <a:lnSpc>
                <a:spcPct val="95998"/>
              </a:lnSpc>
              <a:spcBef>
                <a:spcPts val="0"/>
              </a:spcBef>
              <a:spcAft>
                <a:spcPts val="0"/>
              </a:spcAft>
              <a:buNone/>
            </a:pPr>
            <a:r>
              <a:rPr lang="en-US" sz="19245" b="0" i="0" u="none" strike="noStrike" cap="none">
                <a:solidFill>
                  <a:srgbClr val="19273C"/>
                </a:solidFill>
                <a:latin typeface="Playfair Display"/>
                <a:ea typeface="Playfair Display"/>
                <a:cs typeface="Playfair Display"/>
                <a:sym typeface="Playfair Display"/>
              </a:rPr>
              <a:t>THANK</a:t>
            </a:r>
            <a:endParaRPr/>
          </a:p>
          <a:p>
            <a:pPr marL="0" marR="0" lvl="0" indent="0" algn="ctr" rtl="0">
              <a:lnSpc>
                <a:spcPct val="95998"/>
              </a:lnSpc>
              <a:spcBef>
                <a:spcPts val="0"/>
              </a:spcBef>
              <a:spcAft>
                <a:spcPts val="0"/>
              </a:spcAft>
              <a:buNone/>
            </a:pPr>
            <a:r>
              <a:rPr lang="en-US" sz="19245" b="0" i="0" u="none" strike="noStrike" cap="none">
                <a:solidFill>
                  <a:srgbClr val="19273C"/>
                </a:solidFill>
                <a:latin typeface="Playfair Display"/>
                <a:ea typeface="Playfair Display"/>
                <a:cs typeface="Playfair Display"/>
                <a:sym typeface="Playfair Display"/>
              </a:rPr>
              <a:t>YOU!</a:t>
            </a:r>
            <a:endParaRPr/>
          </a:p>
        </p:txBody>
      </p:sp>
      <p:sp>
        <p:nvSpPr>
          <p:cNvPr id="194" name="Google Shape;194;p13"/>
          <p:cNvSpPr txBox="1"/>
          <p:nvPr/>
        </p:nvSpPr>
        <p:spPr>
          <a:xfrm>
            <a:off x="5251478" y="7758216"/>
            <a:ext cx="7785043" cy="706869"/>
          </a:xfrm>
          <a:prstGeom prst="rect">
            <a:avLst/>
          </a:prstGeom>
          <a:noFill/>
          <a:ln>
            <a:noFill/>
          </a:ln>
        </p:spPr>
        <p:txBody>
          <a:bodyPr spcFirstLastPara="1" wrap="square" lIns="0" tIns="0" rIns="0" bIns="0" anchor="t" anchorCtr="0">
            <a:spAutoFit/>
          </a:bodyPr>
          <a:lstStyle/>
          <a:p>
            <a:pPr marL="0" marR="0" lvl="0" indent="0" algn="ctr" rtl="0">
              <a:lnSpc>
                <a:spcPct val="115009"/>
              </a:lnSpc>
              <a:spcBef>
                <a:spcPts val="0"/>
              </a:spcBef>
              <a:spcAft>
                <a:spcPts val="0"/>
              </a:spcAft>
              <a:buNone/>
            </a:pPr>
            <a:r>
              <a:rPr lang="en-US" sz="4817" b="0" i="0" u="none" strike="noStrike" cap="none">
                <a:solidFill>
                  <a:srgbClr val="19273C"/>
                </a:solidFill>
                <a:latin typeface="Arial"/>
                <a:ea typeface="Arial"/>
                <a:cs typeface="Arial"/>
                <a:sym typeface="Arial"/>
              </a:rPr>
              <a:t>Have a great year!</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2"/>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9990" t="-12902" r="-3789" b="-21861"/>
            </a:stretch>
          </a:blipFill>
          <a:ln>
            <a:noFill/>
          </a:ln>
        </p:spPr>
      </p:sp>
      <p:sp>
        <p:nvSpPr>
          <p:cNvPr id="93" name="Google Shape;93;p2"/>
          <p:cNvSpPr/>
          <p:nvPr/>
        </p:nvSpPr>
        <p:spPr>
          <a:xfrm rot="2762520">
            <a:off x="-4834930" y="6829665"/>
            <a:ext cx="8181594" cy="8229600"/>
          </a:xfrm>
          <a:custGeom>
            <a:avLst/>
            <a:gdLst/>
            <a:ahLst/>
            <a:cxnLst/>
            <a:rect l="l" t="t" r="r" b="b"/>
            <a:pathLst>
              <a:path w="8181594" h="8229600" extrusionOk="0">
                <a:moveTo>
                  <a:pt x="0" y="0"/>
                </a:moveTo>
                <a:lnTo>
                  <a:pt x="8181594" y="0"/>
                </a:lnTo>
                <a:lnTo>
                  <a:pt x="8181594" y="8229600"/>
                </a:lnTo>
                <a:lnTo>
                  <a:pt x="0" y="8229600"/>
                </a:lnTo>
                <a:lnTo>
                  <a:pt x="0" y="0"/>
                </a:lnTo>
                <a:close/>
              </a:path>
            </a:pathLst>
          </a:custGeom>
          <a:blipFill rotWithShape="1">
            <a:blip r:embed="rId4">
              <a:alphaModFix amt="39000"/>
            </a:blip>
            <a:stretch>
              <a:fillRect/>
            </a:stretch>
          </a:blipFill>
          <a:ln>
            <a:noFill/>
          </a:ln>
        </p:spPr>
      </p:sp>
      <p:sp>
        <p:nvSpPr>
          <p:cNvPr id="94" name="Google Shape;94;p2"/>
          <p:cNvSpPr/>
          <p:nvPr/>
        </p:nvSpPr>
        <p:spPr>
          <a:xfrm>
            <a:off x="5899356" y="8859885"/>
            <a:ext cx="940549" cy="940549"/>
          </a:xfrm>
          <a:custGeom>
            <a:avLst/>
            <a:gdLst/>
            <a:ahLst/>
            <a:cxnLst/>
            <a:rect l="l" t="t" r="r" b="b"/>
            <a:pathLst>
              <a:path w="940549" h="940549" extrusionOk="0">
                <a:moveTo>
                  <a:pt x="0" y="0"/>
                </a:moveTo>
                <a:lnTo>
                  <a:pt x="940549" y="0"/>
                </a:lnTo>
                <a:lnTo>
                  <a:pt x="940549" y="940549"/>
                </a:lnTo>
                <a:lnTo>
                  <a:pt x="0" y="940549"/>
                </a:lnTo>
                <a:lnTo>
                  <a:pt x="0" y="0"/>
                </a:lnTo>
                <a:close/>
              </a:path>
            </a:pathLst>
          </a:custGeom>
          <a:blipFill rotWithShape="1">
            <a:blip r:embed="rId5">
              <a:alphaModFix/>
            </a:blip>
            <a:stretch>
              <a:fillRect/>
            </a:stretch>
          </a:blipFill>
          <a:ln>
            <a:noFill/>
          </a:ln>
        </p:spPr>
      </p:sp>
      <p:sp>
        <p:nvSpPr>
          <p:cNvPr id="95" name="Google Shape;95;p2"/>
          <p:cNvSpPr txBox="1"/>
          <p:nvPr/>
        </p:nvSpPr>
        <p:spPr>
          <a:xfrm>
            <a:off x="4013933" y="1266825"/>
            <a:ext cx="10260134" cy="1001783"/>
          </a:xfrm>
          <a:prstGeom prst="rect">
            <a:avLst/>
          </a:prstGeom>
          <a:noFill/>
          <a:ln>
            <a:noFill/>
          </a:ln>
        </p:spPr>
        <p:txBody>
          <a:bodyPr spcFirstLastPara="1" wrap="square" lIns="0" tIns="0" rIns="0" bIns="0" anchor="t" anchorCtr="0">
            <a:spAutoFit/>
          </a:bodyPr>
          <a:lstStyle/>
          <a:p>
            <a:pPr marL="0" marR="0" lvl="0" indent="0" algn="l" rtl="0">
              <a:lnSpc>
                <a:spcPct val="92998"/>
              </a:lnSpc>
              <a:spcBef>
                <a:spcPts val="0"/>
              </a:spcBef>
              <a:spcAft>
                <a:spcPts val="0"/>
              </a:spcAft>
              <a:buNone/>
            </a:pPr>
            <a:r>
              <a:rPr lang="en-US" sz="7998" b="0" i="0" u="none" strike="noStrike" cap="none">
                <a:solidFill>
                  <a:srgbClr val="19273C"/>
                </a:solidFill>
                <a:latin typeface="Playfair Display"/>
                <a:ea typeface="Playfair Display"/>
                <a:cs typeface="Playfair Display"/>
                <a:sym typeface="Playfair Display"/>
              </a:rPr>
              <a:t>Meet Your Counselors</a:t>
            </a:r>
            <a:endParaRPr/>
          </a:p>
        </p:txBody>
      </p:sp>
      <p:sp>
        <p:nvSpPr>
          <p:cNvPr id="96" name="Google Shape;96;p2"/>
          <p:cNvSpPr txBox="1"/>
          <p:nvPr/>
        </p:nvSpPr>
        <p:spPr>
          <a:xfrm>
            <a:off x="2725010" y="2964361"/>
            <a:ext cx="5302800" cy="1616100"/>
          </a:xfrm>
          <a:prstGeom prst="rect">
            <a:avLst/>
          </a:prstGeom>
          <a:noFill/>
          <a:ln>
            <a:noFill/>
          </a:ln>
        </p:spPr>
        <p:txBody>
          <a:bodyPr spcFirstLastPara="1" wrap="square" lIns="0" tIns="0" rIns="0" bIns="0" anchor="t" anchorCtr="0">
            <a:spAutoFit/>
          </a:bodyPr>
          <a:lstStyle/>
          <a:p>
            <a:pPr marL="0" marR="0" lvl="0" indent="0" algn="l" rtl="0">
              <a:lnSpc>
                <a:spcPct val="125000"/>
              </a:lnSpc>
              <a:spcBef>
                <a:spcPts val="0"/>
              </a:spcBef>
              <a:spcAft>
                <a:spcPts val="0"/>
              </a:spcAft>
              <a:buNone/>
            </a:pPr>
            <a:r>
              <a:rPr lang="en-US" sz="3000" b="0" i="0" u="none" strike="noStrike" cap="none">
                <a:solidFill>
                  <a:srgbClr val="19273C"/>
                </a:solidFill>
                <a:latin typeface="Arial"/>
                <a:ea typeface="Arial"/>
                <a:cs typeface="Arial"/>
                <a:sym typeface="Arial"/>
              </a:rPr>
              <a:t>Mrs. Kate Beacham</a:t>
            </a:r>
            <a:endParaRPr sz="3000"/>
          </a:p>
          <a:p>
            <a:pPr marL="0" marR="0" lvl="0" indent="0" algn="l" rtl="0">
              <a:lnSpc>
                <a:spcPct val="125000"/>
              </a:lnSpc>
              <a:spcBef>
                <a:spcPts val="0"/>
              </a:spcBef>
              <a:spcAft>
                <a:spcPts val="0"/>
              </a:spcAft>
              <a:buNone/>
            </a:pPr>
            <a:r>
              <a:rPr lang="en-US" sz="3000" b="0" i="0" u="none" strike="noStrike" cap="none">
                <a:solidFill>
                  <a:srgbClr val="19273C"/>
                </a:solidFill>
                <a:latin typeface="Arial"/>
                <a:ea typeface="Arial"/>
                <a:cs typeface="Arial"/>
                <a:sym typeface="Arial"/>
              </a:rPr>
              <a:t>kbeacham@ocvts.org</a:t>
            </a:r>
            <a:endParaRPr sz="3000"/>
          </a:p>
          <a:p>
            <a:pPr marL="0" marR="0" lvl="0" indent="0" algn="l" rtl="0">
              <a:lnSpc>
                <a:spcPct val="125000"/>
              </a:lnSpc>
              <a:spcBef>
                <a:spcPts val="0"/>
              </a:spcBef>
              <a:spcAft>
                <a:spcPts val="0"/>
              </a:spcAft>
              <a:buNone/>
            </a:pPr>
            <a:r>
              <a:rPr lang="en-US" sz="3000" b="0" i="0" u="none" strike="noStrike" cap="none">
                <a:solidFill>
                  <a:srgbClr val="19273C"/>
                </a:solidFill>
                <a:latin typeface="Arial"/>
                <a:ea typeface="Arial"/>
                <a:cs typeface="Arial"/>
                <a:sym typeface="Arial"/>
              </a:rPr>
              <a:t>609-978-8439 ext. 4013</a:t>
            </a:r>
            <a:endParaRPr sz="3000"/>
          </a:p>
        </p:txBody>
      </p:sp>
      <p:sp>
        <p:nvSpPr>
          <p:cNvPr id="97" name="Google Shape;97;p2"/>
          <p:cNvSpPr txBox="1"/>
          <p:nvPr/>
        </p:nvSpPr>
        <p:spPr>
          <a:xfrm>
            <a:off x="9157190" y="2964361"/>
            <a:ext cx="7259100" cy="2316600"/>
          </a:xfrm>
          <a:prstGeom prst="rect">
            <a:avLst/>
          </a:prstGeom>
          <a:noFill/>
          <a:ln>
            <a:noFill/>
          </a:ln>
        </p:spPr>
        <p:txBody>
          <a:bodyPr spcFirstLastPara="1" wrap="square" lIns="0" tIns="0" rIns="0" bIns="0" anchor="t" anchorCtr="0">
            <a:spAutoFit/>
          </a:bodyPr>
          <a:lstStyle/>
          <a:p>
            <a:pPr marL="0" marR="0" lvl="0" indent="0" algn="l" rtl="0">
              <a:lnSpc>
                <a:spcPct val="125000"/>
              </a:lnSpc>
              <a:spcBef>
                <a:spcPts val="0"/>
              </a:spcBef>
              <a:spcAft>
                <a:spcPts val="0"/>
              </a:spcAft>
              <a:buNone/>
            </a:pPr>
            <a:r>
              <a:rPr lang="en-US" sz="3000" b="0" i="0" u="none" strike="noStrike" cap="none">
                <a:solidFill>
                  <a:srgbClr val="19273C"/>
                </a:solidFill>
                <a:latin typeface="Arial"/>
                <a:ea typeface="Arial"/>
                <a:cs typeface="Arial"/>
                <a:sym typeface="Arial"/>
              </a:rPr>
              <a:t>Mrs. Julia Giglio-Stork</a:t>
            </a:r>
            <a:endParaRPr sz="3000"/>
          </a:p>
          <a:p>
            <a:pPr marL="0" marR="0" lvl="0" indent="0" algn="l" rtl="0">
              <a:lnSpc>
                <a:spcPct val="125000"/>
              </a:lnSpc>
              <a:spcBef>
                <a:spcPts val="0"/>
              </a:spcBef>
              <a:spcAft>
                <a:spcPts val="0"/>
              </a:spcAft>
              <a:buNone/>
            </a:pPr>
            <a:r>
              <a:rPr lang="en-US" sz="3000" b="0" i="0" u="none" strike="noStrike" cap="none">
                <a:solidFill>
                  <a:srgbClr val="19273C"/>
                </a:solidFill>
                <a:latin typeface="Arial"/>
                <a:ea typeface="Arial"/>
                <a:cs typeface="Arial"/>
                <a:sym typeface="Arial"/>
              </a:rPr>
              <a:t>jgiglio-stork@ocvts.org</a:t>
            </a:r>
            <a:endParaRPr sz="3000"/>
          </a:p>
          <a:p>
            <a:pPr marL="0" marR="0" lvl="0" indent="0" algn="l" rtl="0">
              <a:lnSpc>
                <a:spcPct val="125000"/>
              </a:lnSpc>
              <a:spcBef>
                <a:spcPts val="0"/>
              </a:spcBef>
              <a:spcAft>
                <a:spcPts val="0"/>
              </a:spcAft>
              <a:buNone/>
            </a:pPr>
            <a:r>
              <a:rPr lang="en-US" sz="3000" b="0" i="0" u="none" strike="noStrike" cap="none">
                <a:solidFill>
                  <a:srgbClr val="19273C"/>
                </a:solidFill>
                <a:latin typeface="Arial"/>
                <a:ea typeface="Arial"/>
                <a:cs typeface="Arial"/>
                <a:sym typeface="Arial"/>
              </a:rPr>
              <a:t>609-978-8439 ext. 4019</a:t>
            </a:r>
            <a:endParaRPr sz="3000"/>
          </a:p>
          <a:p>
            <a:pPr marL="0" marR="0" lvl="0" indent="0" algn="l" rtl="0">
              <a:lnSpc>
                <a:spcPct val="125000"/>
              </a:lnSpc>
              <a:spcBef>
                <a:spcPts val="0"/>
              </a:spcBef>
              <a:spcAft>
                <a:spcPts val="0"/>
              </a:spcAft>
              <a:buNone/>
            </a:pPr>
            <a:endParaRPr sz="3800" b="0" i="0" u="none" strike="noStrike" cap="none">
              <a:solidFill>
                <a:srgbClr val="19273C"/>
              </a:solidFill>
              <a:latin typeface="Arial"/>
              <a:ea typeface="Arial"/>
              <a:cs typeface="Arial"/>
              <a:sym typeface="Arial"/>
            </a:endParaRPr>
          </a:p>
        </p:txBody>
      </p:sp>
      <p:sp>
        <p:nvSpPr>
          <p:cNvPr id="98" name="Google Shape;98;p2"/>
          <p:cNvSpPr txBox="1"/>
          <p:nvPr/>
        </p:nvSpPr>
        <p:spPr>
          <a:xfrm>
            <a:off x="2725010" y="5139813"/>
            <a:ext cx="7772100" cy="1038900"/>
          </a:xfrm>
          <a:prstGeom prst="rect">
            <a:avLst/>
          </a:prstGeom>
          <a:noFill/>
          <a:ln>
            <a:noFill/>
          </a:ln>
        </p:spPr>
        <p:txBody>
          <a:bodyPr spcFirstLastPara="1" wrap="square" lIns="0" tIns="0" rIns="0" bIns="0" anchor="t" anchorCtr="0">
            <a:spAutoFit/>
          </a:bodyPr>
          <a:lstStyle/>
          <a:p>
            <a:pPr marL="0" marR="0" lvl="0" indent="0" algn="l" rtl="0">
              <a:lnSpc>
                <a:spcPct val="125006"/>
              </a:lnSpc>
              <a:spcBef>
                <a:spcPts val="0"/>
              </a:spcBef>
              <a:spcAft>
                <a:spcPts val="0"/>
              </a:spcAft>
              <a:buNone/>
            </a:pPr>
            <a:r>
              <a:rPr lang="en-US" sz="3000" b="1" i="0" u="none" strike="noStrike" cap="none">
                <a:solidFill>
                  <a:srgbClr val="19273C"/>
                </a:solidFill>
                <a:latin typeface="Arial"/>
                <a:ea typeface="Arial"/>
                <a:cs typeface="Arial"/>
                <a:sym typeface="Arial"/>
              </a:rPr>
              <a:t>Caseload:</a:t>
            </a:r>
            <a:endParaRPr sz="3000"/>
          </a:p>
          <a:p>
            <a:pPr marL="0" marR="0" lvl="0" indent="0" algn="l" rtl="0">
              <a:lnSpc>
                <a:spcPct val="125006"/>
              </a:lnSpc>
              <a:spcBef>
                <a:spcPts val="0"/>
              </a:spcBef>
              <a:spcAft>
                <a:spcPts val="0"/>
              </a:spcAft>
              <a:buNone/>
            </a:pPr>
            <a:r>
              <a:rPr lang="en-US" sz="3000" b="1" i="0" u="none" strike="noStrike" cap="none">
                <a:solidFill>
                  <a:srgbClr val="19273C"/>
                </a:solidFill>
                <a:latin typeface="Arial"/>
                <a:ea typeface="Arial"/>
                <a:cs typeface="Arial"/>
                <a:sym typeface="Arial"/>
              </a:rPr>
              <a:t>Freshmen, last names A-K</a:t>
            </a:r>
            <a:endParaRPr sz="3000"/>
          </a:p>
        </p:txBody>
      </p:sp>
      <p:sp>
        <p:nvSpPr>
          <p:cNvPr id="99" name="Google Shape;99;p2"/>
          <p:cNvSpPr txBox="1"/>
          <p:nvPr/>
        </p:nvSpPr>
        <p:spPr>
          <a:xfrm>
            <a:off x="9157190" y="5124450"/>
            <a:ext cx="7772100" cy="1616400"/>
          </a:xfrm>
          <a:prstGeom prst="rect">
            <a:avLst/>
          </a:prstGeom>
          <a:noFill/>
          <a:ln>
            <a:noFill/>
          </a:ln>
        </p:spPr>
        <p:txBody>
          <a:bodyPr spcFirstLastPara="1" wrap="square" lIns="0" tIns="0" rIns="0" bIns="0" anchor="t" anchorCtr="0">
            <a:spAutoFit/>
          </a:bodyPr>
          <a:lstStyle/>
          <a:p>
            <a:pPr marL="0" marR="0" lvl="0" indent="0" algn="l" rtl="0">
              <a:lnSpc>
                <a:spcPct val="125006"/>
              </a:lnSpc>
              <a:spcBef>
                <a:spcPts val="0"/>
              </a:spcBef>
              <a:spcAft>
                <a:spcPts val="0"/>
              </a:spcAft>
              <a:buNone/>
            </a:pPr>
            <a:r>
              <a:rPr lang="en-US" sz="3000" b="1" i="0" u="none" strike="noStrike" cap="none">
                <a:solidFill>
                  <a:srgbClr val="19273C"/>
                </a:solidFill>
                <a:latin typeface="Arial"/>
                <a:ea typeface="Arial"/>
                <a:cs typeface="Arial"/>
                <a:sym typeface="Arial"/>
              </a:rPr>
              <a:t>Caseload:</a:t>
            </a:r>
            <a:endParaRPr sz="3000"/>
          </a:p>
          <a:p>
            <a:pPr marL="0" marR="0" lvl="0" indent="0" algn="l" rtl="0">
              <a:lnSpc>
                <a:spcPct val="125006"/>
              </a:lnSpc>
              <a:spcBef>
                <a:spcPts val="0"/>
              </a:spcBef>
              <a:spcAft>
                <a:spcPts val="0"/>
              </a:spcAft>
              <a:buNone/>
            </a:pPr>
            <a:r>
              <a:rPr lang="en-US" sz="3000" b="1" i="0" u="none" strike="noStrike" cap="none">
                <a:solidFill>
                  <a:srgbClr val="19273C"/>
                </a:solidFill>
                <a:latin typeface="Arial"/>
                <a:ea typeface="Arial"/>
                <a:cs typeface="Arial"/>
                <a:sym typeface="Arial"/>
              </a:rPr>
              <a:t>Freshmen, last names L-W</a:t>
            </a:r>
            <a:endParaRPr sz="3000"/>
          </a:p>
          <a:p>
            <a:pPr marL="0" marR="0" lvl="0" indent="0" algn="l" rtl="0">
              <a:lnSpc>
                <a:spcPct val="125006"/>
              </a:lnSpc>
              <a:spcBef>
                <a:spcPts val="0"/>
              </a:spcBef>
              <a:spcAft>
                <a:spcPts val="0"/>
              </a:spcAft>
              <a:buNone/>
            </a:pPr>
            <a:r>
              <a:rPr lang="en-US" sz="3000" b="1" i="0" u="none" strike="noStrike" cap="none">
                <a:solidFill>
                  <a:srgbClr val="19273C"/>
                </a:solidFill>
                <a:latin typeface="Arial"/>
                <a:ea typeface="Arial"/>
                <a:cs typeface="Arial"/>
                <a:sym typeface="Arial"/>
              </a:rPr>
              <a:t>and incoming transfer students</a:t>
            </a:r>
            <a:endParaRPr sz="3000"/>
          </a:p>
        </p:txBody>
      </p:sp>
      <p:sp>
        <p:nvSpPr>
          <p:cNvPr id="100" name="Google Shape;100;p2"/>
          <p:cNvSpPr txBox="1"/>
          <p:nvPr/>
        </p:nvSpPr>
        <p:spPr>
          <a:xfrm>
            <a:off x="5312349" y="8141900"/>
            <a:ext cx="6457200" cy="585000"/>
          </a:xfrm>
          <a:prstGeom prst="rect">
            <a:avLst/>
          </a:prstGeom>
          <a:noFill/>
          <a:ln>
            <a:noFill/>
          </a:ln>
        </p:spPr>
        <p:txBody>
          <a:bodyPr spcFirstLastPara="1" wrap="square" lIns="0" tIns="0" rIns="0" bIns="0" anchor="t" anchorCtr="0">
            <a:spAutoFit/>
          </a:bodyPr>
          <a:lstStyle/>
          <a:p>
            <a:pPr marL="0" marR="0" lvl="0" indent="0" algn="ctr" rtl="0">
              <a:lnSpc>
                <a:spcPct val="125000"/>
              </a:lnSpc>
              <a:spcBef>
                <a:spcPts val="0"/>
              </a:spcBef>
              <a:spcAft>
                <a:spcPts val="0"/>
              </a:spcAft>
              <a:buNone/>
            </a:pPr>
            <a:r>
              <a:rPr lang="en-US" sz="3800" b="0" i="0" u="sng" strike="noStrike" cap="none">
                <a:solidFill>
                  <a:srgbClr val="19273C"/>
                </a:solidFill>
                <a:latin typeface="Arial"/>
                <a:ea typeface="Arial"/>
                <a:cs typeface="Arial"/>
                <a:sym typeface="Arial"/>
                <a:hlinkClick r:id="rId6">
                  <a:extLst>
                    <a:ext uri="{A12FA001-AC4F-418D-AE19-62706E023703}">
                      <ahyp:hlinkClr xmlns:ahyp="http://schemas.microsoft.com/office/drawing/2018/hyperlinkcolor" val="tx"/>
                    </a:ext>
                  </a:extLst>
                </a:hlinkClick>
              </a:rPr>
              <a:t>MATES Counseling Website</a:t>
            </a:r>
            <a:endParaRPr/>
          </a:p>
        </p:txBody>
      </p:sp>
      <p:sp>
        <p:nvSpPr>
          <p:cNvPr id="101" name="Google Shape;101;p2"/>
          <p:cNvSpPr txBox="1"/>
          <p:nvPr/>
        </p:nvSpPr>
        <p:spPr>
          <a:xfrm>
            <a:off x="6953953" y="9049928"/>
            <a:ext cx="4217700" cy="585000"/>
          </a:xfrm>
          <a:prstGeom prst="rect">
            <a:avLst/>
          </a:prstGeom>
          <a:noFill/>
          <a:ln>
            <a:noFill/>
          </a:ln>
        </p:spPr>
        <p:txBody>
          <a:bodyPr spcFirstLastPara="1" wrap="square" lIns="0" tIns="0" rIns="0" bIns="0" anchor="t" anchorCtr="0">
            <a:spAutoFit/>
          </a:bodyPr>
          <a:lstStyle/>
          <a:p>
            <a:pPr marL="0" marR="0" lvl="0" indent="0" algn="ctr" rtl="0">
              <a:lnSpc>
                <a:spcPct val="125000"/>
              </a:lnSpc>
              <a:spcBef>
                <a:spcPts val="0"/>
              </a:spcBef>
              <a:spcAft>
                <a:spcPts val="0"/>
              </a:spcAft>
              <a:buNone/>
            </a:pPr>
            <a:r>
              <a:rPr lang="en-US" sz="3800" b="0" i="0" u="none" strike="noStrike" cap="none">
                <a:solidFill>
                  <a:srgbClr val="19273C"/>
                </a:solidFill>
                <a:latin typeface="Arial"/>
                <a:ea typeface="Arial"/>
                <a:cs typeface="Arial"/>
                <a:sym typeface="Arial"/>
              </a:rPr>
              <a:t>mates_counselors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3"/>
          <p:cNvSpPr/>
          <p:nvPr/>
        </p:nvSpPr>
        <p:spPr>
          <a:xfrm rot="10800000">
            <a:off x="0" y="0"/>
            <a:ext cx="18288000" cy="10287000"/>
          </a:xfrm>
          <a:custGeom>
            <a:avLst/>
            <a:gdLst/>
            <a:ahLst/>
            <a:cxnLst/>
            <a:rect l="l" t="t" r="r" b="b"/>
            <a:pathLst>
              <a:path w="18288000" h="10287000" extrusionOk="0">
                <a:moveTo>
                  <a:pt x="18288000" y="10287000"/>
                </a:moveTo>
                <a:lnTo>
                  <a:pt x="0" y="10287000"/>
                </a:lnTo>
                <a:lnTo>
                  <a:pt x="0" y="0"/>
                </a:lnTo>
                <a:lnTo>
                  <a:pt x="18288000" y="0"/>
                </a:lnTo>
                <a:lnTo>
                  <a:pt x="18288000" y="10287000"/>
                </a:lnTo>
                <a:close/>
              </a:path>
            </a:pathLst>
          </a:custGeom>
          <a:blipFill rotWithShape="1">
            <a:blip r:embed="rId3">
              <a:alphaModFix/>
            </a:blip>
            <a:stretch>
              <a:fillRect l="-339" t="-11007" r="-4617" b="-13306"/>
            </a:stretch>
          </a:blipFill>
          <a:ln>
            <a:noFill/>
          </a:ln>
        </p:spPr>
      </p:sp>
      <p:sp>
        <p:nvSpPr>
          <p:cNvPr id="107" name="Google Shape;107;p3"/>
          <p:cNvSpPr txBox="1"/>
          <p:nvPr/>
        </p:nvSpPr>
        <p:spPr>
          <a:xfrm>
            <a:off x="2070074" y="1659693"/>
            <a:ext cx="14147851" cy="1950721"/>
          </a:xfrm>
          <a:prstGeom prst="rect">
            <a:avLst/>
          </a:prstGeom>
          <a:noFill/>
          <a:ln>
            <a:noFill/>
          </a:ln>
        </p:spPr>
        <p:txBody>
          <a:bodyPr spcFirstLastPara="1" wrap="square" lIns="0" tIns="0" rIns="0" bIns="0" anchor="t" anchorCtr="0">
            <a:spAutoFit/>
          </a:bodyPr>
          <a:lstStyle/>
          <a:p>
            <a:pPr marL="0" marR="0" lvl="0" indent="0" algn="ctr" rtl="0">
              <a:lnSpc>
                <a:spcPct val="93000"/>
              </a:lnSpc>
              <a:spcBef>
                <a:spcPts val="0"/>
              </a:spcBef>
              <a:spcAft>
                <a:spcPts val="0"/>
              </a:spcAft>
              <a:buNone/>
            </a:pPr>
            <a:r>
              <a:rPr lang="en-US" sz="8000" b="0" i="0" u="none" strike="noStrike" cap="none">
                <a:solidFill>
                  <a:srgbClr val="19273C"/>
                </a:solidFill>
                <a:latin typeface="Playfair Display"/>
                <a:ea typeface="Playfair Display"/>
                <a:cs typeface="Playfair Display"/>
                <a:sym typeface="Playfair Display"/>
              </a:rPr>
              <a:t>What is the role of </a:t>
            </a:r>
            <a:endParaRPr/>
          </a:p>
          <a:p>
            <a:pPr marL="0" marR="0" lvl="0" indent="0" algn="ctr" rtl="0">
              <a:lnSpc>
                <a:spcPct val="93000"/>
              </a:lnSpc>
              <a:spcBef>
                <a:spcPts val="0"/>
              </a:spcBef>
              <a:spcAft>
                <a:spcPts val="0"/>
              </a:spcAft>
              <a:buNone/>
            </a:pPr>
            <a:r>
              <a:rPr lang="en-US" sz="8000" b="0" i="0" u="none" strike="noStrike" cap="none">
                <a:solidFill>
                  <a:srgbClr val="19273C"/>
                </a:solidFill>
                <a:latin typeface="Playfair Display"/>
                <a:ea typeface="Playfair Display"/>
                <a:cs typeface="Playfair Display"/>
                <a:sym typeface="Playfair Display"/>
              </a:rPr>
              <a:t> the MATES School Counselor?</a:t>
            </a:r>
            <a:endParaRPr/>
          </a:p>
        </p:txBody>
      </p:sp>
      <p:sp>
        <p:nvSpPr>
          <p:cNvPr id="108" name="Google Shape;108;p3"/>
          <p:cNvSpPr txBox="1"/>
          <p:nvPr/>
        </p:nvSpPr>
        <p:spPr>
          <a:xfrm>
            <a:off x="4229164" y="4439391"/>
            <a:ext cx="11266410" cy="4107710"/>
          </a:xfrm>
          <a:prstGeom prst="rect">
            <a:avLst/>
          </a:prstGeom>
          <a:noFill/>
          <a:ln>
            <a:noFill/>
          </a:ln>
        </p:spPr>
        <p:txBody>
          <a:bodyPr spcFirstLastPara="1" wrap="square" lIns="0" tIns="0" rIns="0" bIns="0" anchor="t" anchorCtr="0">
            <a:spAutoFit/>
          </a:bodyPr>
          <a:lstStyle/>
          <a:p>
            <a:pPr marL="590950" marR="0" lvl="1" indent="-295475" algn="l" rtl="0">
              <a:lnSpc>
                <a:spcPct val="132992"/>
              </a:lnSpc>
              <a:spcBef>
                <a:spcPts val="0"/>
              </a:spcBef>
              <a:spcAft>
                <a:spcPts val="0"/>
              </a:spcAft>
              <a:buClr>
                <a:srgbClr val="000000"/>
              </a:buClr>
              <a:buSzPts val="2737"/>
              <a:buFont typeface="Arial"/>
              <a:buChar char="•"/>
            </a:pPr>
            <a:r>
              <a:rPr lang="en-US" sz="2737" b="0" i="0" u="none" strike="noStrike" cap="none">
                <a:solidFill>
                  <a:srgbClr val="000000"/>
                </a:solidFill>
                <a:latin typeface="Arial"/>
                <a:ea typeface="Arial"/>
                <a:cs typeface="Arial"/>
                <a:sym typeface="Arial"/>
              </a:rPr>
              <a:t>Academic counseling and support</a:t>
            </a:r>
            <a:endParaRPr/>
          </a:p>
          <a:p>
            <a:pPr marL="590950" marR="0" lvl="1" indent="-295475" algn="l" rtl="0">
              <a:lnSpc>
                <a:spcPct val="132992"/>
              </a:lnSpc>
              <a:spcBef>
                <a:spcPts val="0"/>
              </a:spcBef>
              <a:spcAft>
                <a:spcPts val="0"/>
              </a:spcAft>
              <a:buClr>
                <a:srgbClr val="000000"/>
              </a:buClr>
              <a:buSzPts val="2737"/>
              <a:buFont typeface="Arial"/>
              <a:buChar char="•"/>
            </a:pPr>
            <a:r>
              <a:rPr lang="en-US" sz="2737" b="0" i="0" u="none" strike="noStrike" cap="none">
                <a:solidFill>
                  <a:srgbClr val="000000"/>
                </a:solidFill>
                <a:latin typeface="Arial"/>
                <a:ea typeface="Arial"/>
                <a:cs typeface="Arial"/>
                <a:sym typeface="Arial"/>
              </a:rPr>
              <a:t>College counseling and application process guidance</a:t>
            </a:r>
            <a:endParaRPr/>
          </a:p>
          <a:p>
            <a:pPr marL="590950" marR="0" lvl="1" indent="-295475" algn="l" rtl="0">
              <a:lnSpc>
                <a:spcPct val="132992"/>
              </a:lnSpc>
              <a:spcBef>
                <a:spcPts val="0"/>
              </a:spcBef>
              <a:spcAft>
                <a:spcPts val="0"/>
              </a:spcAft>
              <a:buClr>
                <a:srgbClr val="000000"/>
              </a:buClr>
              <a:buSzPts val="2737"/>
              <a:buFont typeface="Arial"/>
              <a:buChar char="•"/>
            </a:pPr>
            <a:r>
              <a:rPr lang="en-US" sz="2737" b="0" i="0" u="none" strike="noStrike" cap="none">
                <a:solidFill>
                  <a:srgbClr val="000000"/>
                </a:solidFill>
                <a:latin typeface="Arial"/>
                <a:ea typeface="Arial"/>
                <a:cs typeface="Arial"/>
                <a:sym typeface="Arial"/>
              </a:rPr>
              <a:t>Short-term counseling to students</a:t>
            </a:r>
            <a:endParaRPr/>
          </a:p>
          <a:p>
            <a:pPr marL="590950" marR="0" lvl="1" indent="-295475" algn="l" rtl="0">
              <a:lnSpc>
                <a:spcPct val="132992"/>
              </a:lnSpc>
              <a:spcBef>
                <a:spcPts val="0"/>
              </a:spcBef>
              <a:spcAft>
                <a:spcPts val="0"/>
              </a:spcAft>
              <a:buClr>
                <a:srgbClr val="000000"/>
              </a:buClr>
              <a:buSzPts val="2737"/>
              <a:buFont typeface="Arial"/>
              <a:buChar char="•"/>
            </a:pPr>
            <a:r>
              <a:rPr lang="en-US" sz="2737" b="0" i="0" u="none" strike="noStrike" cap="none">
                <a:solidFill>
                  <a:srgbClr val="000000"/>
                </a:solidFill>
                <a:latin typeface="Arial"/>
                <a:ea typeface="Arial"/>
                <a:cs typeface="Arial"/>
                <a:sym typeface="Arial"/>
              </a:rPr>
              <a:t>Referrals for long-term support</a:t>
            </a:r>
            <a:endParaRPr/>
          </a:p>
          <a:p>
            <a:pPr marL="590950" marR="0" lvl="1" indent="-295475" algn="l" rtl="0">
              <a:lnSpc>
                <a:spcPct val="132992"/>
              </a:lnSpc>
              <a:spcBef>
                <a:spcPts val="0"/>
              </a:spcBef>
              <a:spcAft>
                <a:spcPts val="0"/>
              </a:spcAft>
              <a:buClr>
                <a:srgbClr val="000000"/>
              </a:buClr>
              <a:buSzPts val="2737"/>
              <a:buFont typeface="Arial"/>
              <a:buChar char="•"/>
            </a:pPr>
            <a:r>
              <a:rPr lang="en-US" sz="2737" b="0" i="0" u="none" strike="noStrike" cap="none">
                <a:solidFill>
                  <a:srgbClr val="000000"/>
                </a:solidFill>
                <a:latin typeface="Arial"/>
                <a:ea typeface="Arial"/>
                <a:cs typeface="Arial"/>
                <a:sym typeface="Arial"/>
              </a:rPr>
              <a:t>Crisis intervention</a:t>
            </a:r>
            <a:endParaRPr/>
          </a:p>
          <a:p>
            <a:pPr marL="590950" marR="0" lvl="1" indent="-295475" algn="l" rtl="0">
              <a:lnSpc>
                <a:spcPct val="132992"/>
              </a:lnSpc>
              <a:spcBef>
                <a:spcPts val="0"/>
              </a:spcBef>
              <a:spcAft>
                <a:spcPts val="0"/>
              </a:spcAft>
              <a:buClr>
                <a:srgbClr val="000000"/>
              </a:buClr>
              <a:buSzPts val="2737"/>
              <a:buFont typeface="Arial"/>
              <a:buChar char="•"/>
            </a:pPr>
            <a:r>
              <a:rPr lang="en-US" sz="2737" b="0" i="0" u="none" strike="noStrike" cap="none">
                <a:solidFill>
                  <a:srgbClr val="000000"/>
                </a:solidFill>
                <a:latin typeface="Arial"/>
                <a:ea typeface="Arial"/>
                <a:cs typeface="Arial"/>
                <a:sym typeface="Arial"/>
              </a:rPr>
              <a:t>Collaboration with families, teachers, administrators, and the community to support student success</a:t>
            </a:r>
            <a:endParaRPr/>
          </a:p>
          <a:p>
            <a:pPr marL="590950" marR="0" lvl="1" indent="-295475" algn="l" rtl="0">
              <a:lnSpc>
                <a:spcPct val="132992"/>
              </a:lnSpc>
              <a:spcBef>
                <a:spcPts val="0"/>
              </a:spcBef>
              <a:spcAft>
                <a:spcPts val="0"/>
              </a:spcAft>
              <a:buClr>
                <a:srgbClr val="000000"/>
              </a:buClr>
              <a:buSzPts val="2737"/>
              <a:buFont typeface="Arial"/>
              <a:buChar char="•"/>
            </a:pPr>
            <a:r>
              <a:rPr lang="en-US" sz="2737" b="0" i="0" u="none" strike="noStrike" cap="none">
                <a:solidFill>
                  <a:srgbClr val="000000"/>
                </a:solidFill>
                <a:latin typeface="Arial"/>
                <a:ea typeface="Arial"/>
                <a:cs typeface="Arial"/>
                <a:sym typeface="Arial"/>
              </a:rPr>
              <a:t>Advocacy and support for students with disabilities</a:t>
            </a:r>
            <a:endParaRPr/>
          </a:p>
          <a:p>
            <a:pPr marL="0" marR="0" lvl="0" indent="0" algn="ctr" rtl="0">
              <a:lnSpc>
                <a:spcPct val="132992"/>
              </a:lnSpc>
              <a:spcBef>
                <a:spcPts val="0"/>
              </a:spcBef>
              <a:spcAft>
                <a:spcPts val="0"/>
              </a:spcAft>
              <a:buNone/>
            </a:pPr>
            <a:endParaRPr sz="2737"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4"/>
          <p:cNvSpPr/>
          <p:nvPr/>
        </p:nvSpPr>
        <p:spPr>
          <a:xfrm rot="10800000">
            <a:off x="0" y="0"/>
            <a:ext cx="18288000" cy="10287000"/>
          </a:xfrm>
          <a:custGeom>
            <a:avLst/>
            <a:gdLst/>
            <a:ahLst/>
            <a:cxnLst/>
            <a:rect l="l" t="t" r="r" b="b"/>
            <a:pathLst>
              <a:path w="18288000" h="10287000" extrusionOk="0">
                <a:moveTo>
                  <a:pt x="18288000" y="10287000"/>
                </a:moveTo>
                <a:lnTo>
                  <a:pt x="0" y="10287000"/>
                </a:lnTo>
                <a:lnTo>
                  <a:pt x="0" y="0"/>
                </a:lnTo>
                <a:lnTo>
                  <a:pt x="18288000" y="0"/>
                </a:lnTo>
                <a:lnTo>
                  <a:pt x="18288000" y="10287000"/>
                </a:lnTo>
                <a:close/>
              </a:path>
            </a:pathLst>
          </a:custGeom>
          <a:blipFill rotWithShape="1">
            <a:blip r:embed="rId3">
              <a:alphaModFix/>
            </a:blip>
            <a:stretch>
              <a:fillRect l="-12772" t="-19571" r="-14188" b="-26566"/>
            </a:stretch>
          </a:blipFill>
          <a:ln>
            <a:noFill/>
          </a:ln>
        </p:spPr>
      </p:sp>
      <p:sp>
        <p:nvSpPr>
          <p:cNvPr id="114" name="Google Shape;114;p4"/>
          <p:cNvSpPr txBox="1"/>
          <p:nvPr/>
        </p:nvSpPr>
        <p:spPr>
          <a:xfrm>
            <a:off x="4791504" y="141171"/>
            <a:ext cx="8705100" cy="12315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8000" b="0" i="0" u="none" strike="noStrike" cap="none">
                <a:solidFill>
                  <a:srgbClr val="19273C"/>
                </a:solidFill>
                <a:latin typeface="Playfair Display"/>
                <a:ea typeface="Playfair Display"/>
                <a:cs typeface="Playfair Display"/>
                <a:sym typeface="Playfair Display"/>
              </a:rPr>
              <a:t>Student Schedules</a:t>
            </a:r>
            <a:endParaRPr/>
          </a:p>
        </p:txBody>
      </p:sp>
      <p:sp>
        <p:nvSpPr>
          <p:cNvPr id="115" name="Google Shape;115;p4"/>
          <p:cNvSpPr txBox="1"/>
          <p:nvPr/>
        </p:nvSpPr>
        <p:spPr>
          <a:xfrm>
            <a:off x="3326001" y="1695900"/>
            <a:ext cx="12732000" cy="9127500"/>
          </a:xfrm>
          <a:prstGeom prst="rect">
            <a:avLst/>
          </a:prstGeom>
          <a:noFill/>
          <a:ln>
            <a:noFill/>
          </a:ln>
        </p:spPr>
        <p:txBody>
          <a:bodyPr spcFirstLastPara="1" wrap="square" lIns="0" tIns="0" rIns="0" bIns="0" anchor="t" anchorCtr="0">
            <a:spAutoFit/>
          </a:bodyPr>
          <a:lstStyle/>
          <a:p>
            <a:pPr marL="611207" marR="0" lvl="1" indent="-305603" algn="l" rtl="0">
              <a:lnSpc>
                <a:spcPct val="105017"/>
              </a:lnSpc>
              <a:spcBef>
                <a:spcPts val="0"/>
              </a:spcBef>
              <a:spcAft>
                <a:spcPts val="0"/>
              </a:spcAft>
              <a:buClr>
                <a:srgbClr val="000000"/>
              </a:buClr>
              <a:buSzPts val="2830"/>
              <a:buFont typeface="Arial"/>
              <a:buChar char="•"/>
            </a:pPr>
            <a:r>
              <a:rPr lang="en-US" sz="2830" b="0" i="0" u="none" strike="noStrike" cap="none">
                <a:solidFill>
                  <a:srgbClr val="000000"/>
                </a:solidFill>
                <a:latin typeface="Arial"/>
                <a:ea typeface="Arial"/>
                <a:cs typeface="Arial"/>
                <a:sym typeface="Arial"/>
              </a:rPr>
              <a:t>All MATES classes are honors-level courses or embedded college courses.</a:t>
            </a:r>
            <a:endParaRPr/>
          </a:p>
          <a:p>
            <a:pPr marL="611207" marR="0" lvl="1" indent="-305603" algn="l" rtl="0">
              <a:lnSpc>
                <a:spcPct val="105017"/>
              </a:lnSpc>
              <a:spcBef>
                <a:spcPts val="0"/>
              </a:spcBef>
              <a:spcAft>
                <a:spcPts val="0"/>
              </a:spcAft>
              <a:buClr>
                <a:srgbClr val="000000"/>
              </a:buClr>
              <a:buSzPts val="2830"/>
              <a:buFont typeface="Arial"/>
              <a:buChar char="•"/>
            </a:pPr>
            <a:r>
              <a:rPr lang="en-US" sz="2830" b="0" i="0" u="none" strike="noStrike" cap="none">
                <a:solidFill>
                  <a:srgbClr val="000000"/>
                </a:solidFill>
                <a:latin typeface="Arial"/>
                <a:ea typeface="Arial"/>
                <a:cs typeface="Arial"/>
                <a:sym typeface="Arial"/>
              </a:rPr>
              <a:t>4 x 4 block schedule format with 80 minutes blocks. Lunch/activity period is between blocks 2 and 3.</a:t>
            </a:r>
            <a:endParaRPr/>
          </a:p>
          <a:p>
            <a:pPr marL="611207" marR="0" lvl="1" indent="-305603" algn="l" rtl="0">
              <a:lnSpc>
                <a:spcPct val="105017"/>
              </a:lnSpc>
              <a:spcBef>
                <a:spcPts val="0"/>
              </a:spcBef>
              <a:spcAft>
                <a:spcPts val="0"/>
              </a:spcAft>
              <a:buClr>
                <a:srgbClr val="000000"/>
              </a:buClr>
              <a:buSzPts val="2830"/>
              <a:buFont typeface="Arial"/>
              <a:buChar char="•"/>
            </a:pPr>
            <a:r>
              <a:rPr lang="en-US" sz="2830" b="0" i="0" u="none" strike="noStrike" cap="none">
                <a:solidFill>
                  <a:srgbClr val="000000"/>
                </a:solidFill>
                <a:latin typeface="Arial"/>
                <a:ea typeface="Arial"/>
                <a:cs typeface="Arial"/>
                <a:sym typeface="Arial"/>
              </a:rPr>
              <a:t>Two semesters with four courses each semester: fall and spring. </a:t>
            </a:r>
            <a:endParaRPr/>
          </a:p>
          <a:p>
            <a:pPr marL="611207" marR="0" lvl="1" indent="-305603" algn="l" rtl="0">
              <a:lnSpc>
                <a:spcPct val="105017"/>
              </a:lnSpc>
              <a:spcBef>
                <a:spcPts val="0"/>
              </a:spcBef>
              <a:spcAft>
                <a:spcPts val="0"/>
              </a:spcAft>
              <a:buClr>
                <a:srgbClr val="000000"/>
              </a:buClr>
              <a:buSzPts val="2830"/>
              <a:buFont typeface="Arial"/>
              <a:buChar char="•"/>
            </a:pPr>
            <a:r>
              <a:rPr lang="en-US" sz="2830" b="0" i="0" u="none" strike="noStrike" cap="none">
                <a:solidFill>
                  <a:srgbClr val="000000"/>
                </a:solidFill>
                <a:latin typeface="Arial"/>
                <a:ea typeface="Arial"/>
                <a:cs typeface="Arial"/>
                <a:sym typeface="Arial"/>
              </a:rPr>
              <a:t>No deviations from the set curriculum are allowed.</a:t>
            </a:r>
            <a:endParaRPr/>
          </a:p>
          <a:p>
            <a:pPr marL="0" marR="0" lvl="0" indent="0" algn="l" rtl="0">
              <a:lnSpc>
                <a:spcPct val="105017"/>
              </a:lnSpc>
              <a:spcBef>
                <a:spcPts val="0"/>
              </a:spcBef>
              <a:spcAft>
                <a:spcPts val="0"/>
              </a:spcAft>
              <a:buNone/>
            </a:pPr>
            <a:endParaRPr sz="2830" b="0" i="0" u="none" strike="noStrike" cap="none">
              <a:solidFill>
                <a:srgbClr val="000000"/>
              </a:solidFill>
              <a:latin typeface="Arial"/>
              <a:ea typeface="Arial"/>
              <a:cs typeface="Arial"/>
              <a:sym typeface="Arial"/>
            </a:endParaRPr>
          </a:p>
          <a:p>
            <a:pPr marL="0" marR="0" lvl="0" indent="0" algn="l" rtl="0">
              <a:lnSpc>
                <a:spcPct val="105017"/>
              </a:lnSpc>
              <a:spcBef>
                <a:spcPts val="0"/>
              </a:spcBef>
              <a:spcAft>
                <a:spcPts val="0"/>
              </a:spcAft>
              <a:buNone/>
            </a:pPr>
            <a:endParaRPr sz="2830" b="0" i="0" u="none" strike="noStrike" cap="none">
              <a:solidFill>
                <a:srgbClr val="000000"/>
              </a:solidFill>
              <a:latin typeface="Arial"/>
              <a:ea typeface="Arial"/>
              <a:cs typeface="Arial"/>
              <a:sym typeface="Arial"/>
            </a:endParaRPr>
          </a:p>
          <a:p>
            <a:pPr marL="0" marR="0" lvl="0" indent="0" algn="l" rtl="0">
              <a:lnSpc>
                <a:spcPct val="105017"/>
              </a:lnSpc>
              <a:spcBef>
                <a:spcPts val="0"/>
              </a:spcBef>
              <a:spcAft>
                <a:spcPts val="0"/>
              </a:spcAft>
              <a:buNone/>
            </a:pPr>
            <a:r>
              <a:rPr lang="en-US" sz="2830" b="0" i="0" u="none" strike="noStrike" cap="none">
                <a:solidFill>
                  <a:srgbClr val="000000"/>
                </a:solidFill>
                <a:latin typeface="Arial"/>
                <a:ea typeface="Arial"/>
                <a:cs typeface="Arial"/>
                <a:sym typeface="Arial"/>
              </a:rPr>
              <a:t>Freshmen are enrolled in the following courses:</a:t>
            </a:r>
            <a:endParaRPr/>
          </a:p>
          <a:p>
            <a:pPr marL="0" marR="0" lvl="0" indent="0" algn="l" rtl="0">
              <a:lnSpc>
                <a:spcPct val="105017"/>
              </a:lnSpc>
              <a:spcBef>
                <a:spcPts val="0"/>
              </a:spcBef>
              <a:spcAft>
                <a:spcPts val="0"/>
              </a:spcAft>
              <a:buNone/>
            </a:pPr>
            <a:endParaRPr sz="2830" b="0" i="0" u="none" strike="noStrike" cap="none">
              <a:solidFill>
                <a:srgbClr val="000000"/>
              </a:solidFill>
              <a:latin typeface="Arial"/>
              <a:ea typeface="Arial"/>
              <a:cs typeface="Arial"/>
              <a:sym typeface="Arial"/>
            </a:endParaRPr>
          </a:p>
          <a:p>
            <a:pPr marL="0" marR="0" lvl="0" indent="0" algn="l" rtl="0">
              <a:lnSpc>
                <a:spcPct val="105017"/>
              </a:lnSpc>
              <a:spcBef>
                <a:spcPts val="0"/>
              </a:spcBef>
              <a:spcAft>
                <a:spcPts val="0"/>
              </a:spcAft>
              <a:buNone/>
            </a:pPr>
            <a:r>
              <a:rPr lang="en-US" sz="2830" b="0" i="0" u="sng" strike="noStrike" cap="none">
                <a:solidFill>
                  <a:srgbClr val="000000"/>
                </a:solidFill>
                <a:latin typeface="Arial"/>
                <a:ea typeface="Arial"/>
                <a:cs typeface="Arial"/>
                <a:sym typeface="Arial"/>
              </a:rPr>
              <a:t>FALL SEMESTER  </a:t>
            </a:r>
            <a:r>
              <a:rPr lang="en-US" sz="2830" b="0" i="0" u="none" strike="noStrike" cap="none">
                <a:solidFill>
                  <a:srgbClr val="000000"/>
                </a:solidFill>
                <a:latin typeface="Arial"/>
                <a:ea typeface="Arial"/>
                <a:cs typeface="Arial"/>
                <a:sym typeface="Arial"/>
              </a:rPr>
              <a:t>                                                        </a:t>
            </a:r>
            <a:r>
              <a:rPr lang="en-US" sz="2830" b="0" i="0" u="sng" strike="noStrike" cap="none">
                <a:solidFill>
                  <a:srgbClr val="000000"/>
                </a:solidFill>
                <a:latin typeface="Arial"/>
                <a:ea typeface="Arial"/>
                <a:cs typeface="Arial"/>
                <a:sym typeface="Arial"/>
              </a:rPr>
              <a:t>SPRING SEMESTER</a:t>
            </a:r>
            <a:endParaRPr/>
          </a:p>
          <a:p>
            <a:pPr marL="0" marR="0" lvl="0" indent="0" algn="l" rtl="0">
              <a:lnSpc>
                <a:spcPct val="105017"/>
              </a:lnSpc>
              <a:spcBef>
                <a:spcPts val="0"/>
              </a:spcBef>
              <a:spcAft>
                <a:spcPts val="0"/>
              </a:spcAft>
              <a:buNone/>
            </a:pPr>
            <a:r>
              <a:rPr lang="en-US" sz="2830" b="0" i="0" u="none" strike="noStrike" cap="none">
                <a:solidFill>
                  <a:srgbClr val="000000"/>
                </a:solidFill>
                <a:latin typeface="Arial"/>
                <a:ea typeface="Arial"/>
                <a:cs typeface="Arial"/>
                <a:sym typeface="Arial"/>
              </a:rPr>
              <a:t>  English I                                                                       Physical Ed./Health I</a:t>
            </a:r>
            <a:endParaRPr/>
          </a:p>
          <a:p>
            <a:pPr marL="0" marR="0" lvl="0" indent="0" algn="l" rtl="0">
              <a:lnSpc>
                <a:spcPct val="105017"/>
              </a:lnSpc>
              <a:spcBef>
                <a:spcPts val="0"/>
              </a:spcBef>
              <a:spcAft>
                <a:spcPts val="0"/>
              </a:spcAft>
              <a:buNone/>
            </a:pPr>
            <a:r>
              <a:rPr lang="en-US" sz="2830" b="0" i="0" u="none" strike="noStrike" cap="none">
                <a:solidFill>
                  <a:srgbClr val="000000"/>
                </a:solidFill>
                <a:latin typeface="Arial"/>
                <a:ea typeface="Arial"/>
                <a:cs typeface="Arial"/>
                <a:sym typeface="Arial"/>
              </a:rPr>
              <a:t>  Algebra I/Data Analysis                                                Geometry</a:t>
            </a:r>
            <a:endParaRPr/>
          </a:p>
          <a:p>
            <a:pPr marL="0" marR="0" lvl="0" indent="0" algn="l" rtl="0">
              <a:lnSpc>
                <a:spcPct val="105017"/>
              </a:lnSpc>
              <a:spcBef>
                <a:spcPts val="0"/>
              </a:spcBef>
              <a:spcAft>
                <a:spcPts val="0"/>
              </a:spcAft>
              <a:buNone/>
            </a:pPr>
            <a:r>
              <a:rPr lang="en-US" sz="2830" b="0" i="0" u="none" strike="noStrike" cap="none">
                <a:solidFill>
                  <a:srgbClr val="000000"/>
                </a:solidFill>
                <a:latin typeface="Arial"/>
                <a:ea typeface="Arial"/>
                <a:cs typeface="Arial"/>
                <a:sym typeface="Arial"/>
              </a:rPr>
              <a:t>  Spanish II                                                                     World History</a:t>
            </a:r>
            <a:endParaRPr/>
          </a:p>
          <a:p>
            <a:pPr marL="0" marR="0" lvl="0" indent="0" algn="l" rtl="0">
              <a:lnSpc>
                <a:spcPct val="105017"/>
              </a:lnSpc>
              <a:spcBef>
                <a:spcPts val="0"/>
              </a:spcBef>
              <a:spcAft>
                <a:spcPts val="0"/>
              </a:spcAft>
              <a:buNone/>
            </a:pPr>
            <a:r>
              <a:rPr lang="en-US" sz="2830" b="0" i="0" u="none" strike="noStrike" cap="none">
                <a:solidFill>
                  <a:srgbClr val="000000"/>
                </a:solidFill>
                <a:latin typeface="Arial"/>
                <a:ea typeface="Arial"/>
                <a:cs typeface="Arial"/>
                <a:sym typeface="Arial"/>
              </a:rPr>
              <a:t>  Biology I                                                                       Chemistry I</a:t>
            </a:r>
            <a:endParaRPr/>
          </a:p>
          <a:p>
            <a:pPr marL="0" marR="0" lvl="0" indent="0" algn="l" rtl="0">
              <a:lnSpc>
                <a:spcPct val="105017"/>
              </a:lnSpc>
              <a:spcBef>
                <a:spcPts val="0"/>
              </a:spcBef>
              <a:spcAft>
                <a:spcPts val="0"/>
              </a:spcAft>
              <a:buNone/>
            </a:pPr>
            <a:endParaRPr sz="2830" b="0" i="0" u="none" strike="noStrike" cap="none">
              <a:solidFill>
                <a:srgbClr val="000000"/>
              </a:solidFill>
              <a:latin typeface="Arial"/>
              <a:ea typeface="Arial"/>
              <a:cs typeface="Arial"/>
              <a:sym typeface="Arial"/>
            </a:endParaRPr>
          </a:p>
          <a:p>
            <a:pPr marL="0" marR="0" lvl="0" indent="0" algn="l" rtl="0">
              <a:lnSpc>
                <a:spcPct val="105017"/>
              </a:lnSpc>
              <a:spcBef>
                <a:spcPts val="0"/>
              </a:spcBef>
              <a:spcAft>
                <a:spcPts val="0"/>
              </a:spcAft>
              <a:buNone/>
            </a:pPr>
            <a:r>
              <a:rPr lang="en-US" sz="2830" b="0" i="0" u="none" strike="noStrike" cap="none">
                <a:solidFill>
                  <a:srgbClr val="000000"/>
                </a:solidFill>
                <a:latin typeface="Arial"/>
                <a:ea typeface="Arial"/>
                <a:cs typeface="Arial"/>
                <a:sym typeface="Arial"/>
              </a:rPr>
              <a:t>Sophomore transfer students’ schedules are individualized based on which classes they took in 9th grade.</a:t>
            </a:r>
            <a:endParaRPr/>
          </a:p>
          <a:p>
            <a:pPr marL="0" marR="0" lvl="0" indent="0" algn="l" rtl="0">
              <a:lnSpc>
                <a:spcPct val="105017"/>
              </a:lnSpc>
              <a:spcBef>
                <a:spcPts val="0"/>
              </a:spcBef>
              <a:spcAft>
                <a:spcPts val="0"/>
              </a:spcAft>
              <a:buNone/>
            </a:pPr>
            <a:endParaRPr sz="2830" b="0" i="0" u="none" strike="noStrike" cap="none">
              <a:solidFill>
                <a:srgbClr val="000000"/>
              </a:solidFill>
              <a:latin typeface="Arial"/>
              <a:ea typeface="Arial"/>
              <a:cs typeface="Arial"/>
              <a:sym typeface="Arial"/>
            </a:endParaRPr>
          </a:p>
          <a:p>
            <a:pPr marL="0" marR="0" lvl="0" indent="0" algn="l" rtl="0">
              <a:lnSpc>
                <a:spcPct val="105017"/>
              </a:lnSpc>
              <a:spcBef>
                <a:spcPts val="0"/>
              </a:spcBef>
              <a:spcAft>
                <a:spcPts val="0"/>
              </a:spcAft>
              <a:buNone/>
            </a:pPr>
            <a:endParaRPr sz="2830" b="0" i="0" u="none" strike="noStrike" cap="none">
              <a:solidFill>
                <a:srgbClr val="000000"/>
              </a:solidFill>
              <a:latin typeface="Arial"/>
              <a:ea typeface="Arial"/>
              <a:cs typeface="Arial"/>
              <a:sym typeface="Arial"/>
            </a:endParaRPr>
          </a:p>
          <a:p>
            <a:pPr marL="0" marR="0" lvl="0" indent="0" algn="l" rtl="0">
              <a:lnSpc>
                <a:spcPct val="105017"/>
              </a:lnSpc>
              <a:spcBef>
                <a:spcPts val="0"/>
              </a:spcBef>
              <a:spcAft>
                <a:spcPts val="0"/>
              </a:spcAft>
              <a:buNone/>
            </a:pPr>
            <a:endParaRPr sz="2830" b="0" i="0" u="none" strike="noStrike" cap="none">
              <a:solidFill>
                <a:srgbClr val="000000"/>
              </a:solidFill>
              <a:latin typeface="Arial"/>
              <a:ea typeface="Arial"/>
              <a:cs typeface="Arial"/>
              <a:sym typeface="Arial"/>
            </a:endParaRPr>
          </a:p>
        </p:txBody>
      </p:sp>
      <p:sp>
        <p:nvSpPr>
          <p:cNvPr id="116" name="Google Shape;116;p4"/>
          <p:cNvSpPr/>
          <p:nvPr/>
        </p:nvSpPr>
        <p:spPr>
          <a:xfrm rot="1253678">
            <a:off x="-7511494" y="2704128"/>
            <a:ext cx="13644850" cy="13724912"/>
          </a:xfrm>
          <a:custGeom>
            <a:avLst/>
            <a:gdLst/>
            <a:ahLst/>
            <a:cxnLst/>
            <a:rect l="l" t="t" r="r" b="b"/>
            <a:pathLst>
              <a:path w="13644850" h="13724912" extrusionOk="0">
                <a:moveTo>
                  <a:pt x="0" y="0"/>
                </a:moveTo>
                <a:lnTo>
                  <a:pt x="13644850" y="0"/>
                </a:lnTo>
                <a:lnTo>
                  <a:pt x="13644850" y="13724912"/>
                </a:lnTo>
                <a:lnTo>
                  <a:pt x="0" y="13724912"/>
                </a:lnTo>
                <a:lnTo>
                  <a:pt x="0" y="0"/>
                </a:lnTo>
                <a:close/>
              </a:path>
            </a:pathLst>
          </a:custGeom>
          <a:blipFill rotWithShape="1">
            <a:blip r:embed="rId4">
              <a:alphaModFix amt="39000"/>
            </a:blip>
            <a:stretch>
              <a:fillRect/>
            </a:stretch>
          </a:blipFill>
          <a:ln>
            <a:noFill/>
          </a:ln>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5"/>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4158" t="-10920" r="-15221" b="-15557"/>
            </a:stretch>
          </a:blipFill>
          <a:ln>
            <a:noFill/>
          </a:ln>
        </p:spPr>
      </p:sp>
      <p:grpSp>
        <p:nvGrpSpPr>
          <p:cNvPr id="122" name="Google Shape;122;p5"/>
          <p:cNvGrpSpPr/>
          <p:nvPr/>
        </p:nvGrpSpPr>
        <p:grpSpPr>
          <a:xfrm>
            <a:off x="3634700" y="3507101"/>
            <a:ext cx="4896642" cy="5910965"/>
            <a:chOff x="0" y="0"/>
            <a:chExt cx="1289642" cy="1304820"/>
          </a:xfrm>
        </p:grpSpPr>
        <p:sp>
          <p:nvSpPr>
            <p:cNvPr id="123" name="Google Shape;123;p5"/>
            <p:cNvSpPr/>
            <p:nvPr/>
          </p:nvSpPr>
          <p:spPr>
            <a:xfrm>
              <a:off x="0" y="0"/>
              <a:ext cx="1289642" cy="1304820"/>
            </a:xfrm>
            <a:custGeom>
              <a:avLst/>
              <a:gdLst/>
              <a:ahLst/>
              <a:cxnLst/>
              <a:rect l="l" t="t" r="r" b="b"/>
              <a:pathLst>
                <a:path w="1289642" h="1304820" extrusionOk="0">
                  <a:moveTo>
                    <a:pt x="0" y="0"/>
                  </a:moveTo>
                  <a:lnTo>
                    <a:pt x="1289642" y="0"/>
                  </a:lnTo>
                  <a:lnTo>
                    <a:pt x="1289642" y="1304820"/>
                  </a:lnTo>
                  <a:lnTo>
                    <a:pt x="0" y="1304820"/>
                  </a:lnTo>
                  <a:close/>
                </a:path>
              </a:pathLst>
            </a:custGeom>
            <a:solidFill>
              <a:srgbClr val="FFFFFF"/>
            </a:solidFill>
            <a:ln w="38100" cap="sq" cmpd="sng">
              <a:solidFill>
                <a:srgbClr val="C9AF75"/>
              </a:solidFill>
              <a:prstDash val="solid"/>
              <a:miter lim="8000"/>
              <a:headEnd type="none" w="sm" len="sm"/>
              <a:tailEnd type="none" w="sm" len="sm"/>
            </a:ln>
          </p:spPr>
        </p:sp>
        <p:sp>
          <p:nvSpPr>
            <p:cNvPr id="124" name="Google Shape;124;p5"/>
            <p:cNvSpPr txBox="1"/>
            <p:nvPr/>
          </p:nvSpPr>
          <p:spPr>
            <a:xfrm>
              <a:off x="0" y="9525"/>
              <a:ext cx="1289642" cy="1295295"/>
            </a:xfrm>
            <a:prstGeom prst="rect">
              <a:avLst/>
            </a:prstGeom>
            <a:noFill/>
            <a:ln>
              <a:noFill/>
            </a:ln>
          </p:spPr>
          <p:txBody>
            <a:bodyPr spcFirstLastPara="1" wrap="square" lIns="50800" tIns="50800" rIns="50800" bIns="50800" anchor="ctr" anchorCtr="0">
              <a:noAutofit/>
            </a:bodyPr>
            <a:lstStyle/>
            <a:p>
              <a:pPr marL="0" marR="0" lvl="0" indent="0" algn="ctr" rtl="0">
                <a:lnSpc>
                  <a:spcPct val="13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5" name="Google Shape;125;p5"/>
          <p:cNvSpPr txBox="1"/>
          <p:nvPr/>
        </p:nvSpPr>
        <p:spPr>
          <a:xfrm>
            <a:off x="3947558" y="4525446"/>
            <a:ext cx="4270880" cy="3498989"/>
          </a:xfrm>
          <a:prstGeom prst="rect">
            <a:avLst/>
          </a:prstGeom>
          <a:noFill/>
          <a:ln>
            <a:noFill/>
          </a:ln>
        </p:spPr>
        <p:txBody>
          <a:bodyPr spcFirstLastPara="1" wrap="square" lIns="0" tIns="0" rIns="0" bIns="0" anchor="t" anchorCtr="0">
            <a:spAutoFit/>
          </a:bodyPr>
          <a:lstStyle/>
          <a:p>
            <a:pPr marL="540068" marR="0" lvl="1" indent="-270034" algn="l" rtl="0">
              <a:lnSpc>
                <a:spcPct val="140023"/>
              </a:lnSpc>
              <a:spcBef>
                <a:spcPts val="0"/>
              </a:spcBef>
              <a:spcAft>
                <a:spcPts val="0"/>
              </a:spcAft>
              <a:buClr>
                <a:srgbClr val="000000"/>
              </a:buClr>
              <a:buSzPts val="2501"/>
              <a:buFont typeface="Arial"/>
              <a:buChar char="•"/>
            </a:pPr>
            <a:r>
              <a:rPr lang="en-US" sz="2501" b="0" i="0" u="none" strike="noStrike" cap="none">
                <a:solidFill>
                  <a:srgbClr val="000000"/>
                </a:solidFill>
                <a:latin typeface="Arial"/>
                <a:ea typeface="Arial"/>
                <a:cs typeface="Arial"/>
                <a:sym typeface="Arial"/>
              </a:rPr>
              <a:t>You are missing a core academic class.</a:t>
            </a:r>
            <a:endParaRPr/>
          </a:p>
          <a:p>
            <a:pPr marL="540068" marR="0" lvl="1" indent="-270034" algn="l" rtl="0">
              <a:lnSpc>
                <a:spcPct val="140023"/>
              </a:lnSpc>
              <a:spcBef>
                <a:spcPts val="0"/>
              </a:spcBef>
              <a:spcAft>
                <a:spcPts val="0"/>
              </a:spcAft>
              <a:buClr>
                <a:srgbClr val="000000"/>
              </a:buClr>
              <a:buSzPts val="2501"/>
              <a:buFont typeface="Arial"/>
              <a:buChar char="•"/>
            </a:pPr>
            <a:r>
              <a:rPr lang="en-US" sz="2501" b="0" i="0" u="none" strike="noStrike" cap="none">
                <a:solidFill>
                  <a:srgbClr val="000000"/>
                </a:solidFill>
                <a:latin typeface="Arial"/>
                <a:ea typeface="Arial"/>
                <a:cs typeface="Arial"/>
                <a:sym typeface="Arial"/>
              </a:rPr>
              <a:t>You have an empty period in your schedule.</a:t>
            </a:r>
            <a:endParaRPr/>
          </a:p>
          <a:p>
            <a:pPr marL="540068" marR="0" lvl="1" indent="-270034" algn="l" rtl="0">
              <a:lnSpc>
                <a:spcPct val="140023"/>
              </a:lnSpc>
              <a:spcBef>
                <a:spcPts val="0"/>
              </a:spcBef>
              <a:spcAft>
                <a:spcPts val="0"/>
              </a:spcAft>
              <a:buClr>
                <a:srgbClr val="000000"/>
              </a:buClr>
              <a:buSzPts val="2501"/>
              <a:buFont typeface="Arial"/>
              <a:buChar char="•"/>
            </a:pPr>
            <a:r>
              <a:rPr lang="en-US" sz="2501" b="0" i="0" u="none" strike="noStrike" cap="none">
                <a:solidFill>
                  <a:srgbClr val="000000"/>
                </a:solidFill>
                <a:latin typeface="Arial"/>
                <a:ea typeface="Arial"/>
                <a:cs typeface="Arial"/>
                <a:sym typeface="Arial"/>
              </a:rPr>
              <a:t>I was not placed in the elective I chose.</a:t>
            </a:r>
            <a:endParaRPr/>
          </a:p>
          <a:p>
            <a:pPr marL="540068" marR="0" lvl="1" indent="-270034" algn="l" rtl="0">
              <a:lnSpc>
                <a:spcPct val="140023"/>
              </a:lnSpc>
              <a:spcBef>
                <a:spcPts val="0"/>
              </a:spcBef>
              <a:spcAft>
                <a:spcPts val="0"/>
              </a:spcAft>
              <a:buClr>
                <a:srgbClr val="000000"/>
              </a:buClr>
              <a:buSzPts val="2501"/>
              <a:buFont typeface="Arial"/>
              <a:buChar char="•"/>
            </a:pPr>
            <a:r>
              <a:rPr lang="en-US" sz="2501" b="0" i="0" u="none" strike="noStrike" cap="none">
                <a:solidFill>
                  <a:srgbClr val="000000"/>
                </a:solidFill>
                <a:latin typeface="Arial"/>
                <a:ea typeface="Arial"/>
                <a:cs typeface="Arial"/>
                <a:sym typeface="Arial"/>
              </a:rPr>
              <a:t>I have two classes scheduled in the same period.</a:t>
            </a:r>
            <a:endParaRPr/>
          </a:p>
        </p:txBody>
      </p:sp>
      <p:grpSp>
        <p:nvGrpSpPr>
          <p:cNvPr id="126" name="Google Shape;126;p5"/>
          <p:cNvGrpSpPr/>
          <p:nvPr/>
        </p:nvGrpSpPr>
        <p:grpSpPr>
          <a:xfrm>
            <a:off x="9358450" y="3507100"/>
            <a:ext cx="4896642" cy="5599244"/>
            <a:chOff x="0" y="0"/>
            <a:chExt cx="1289642" cy="1304820"/>
          </a:xfrm>
        </p:grpSpPr>
        <p:sp>
          <p:nvSpPr>
            <p:cNvPr id="127" name="Google Shape;127;p5"/>
            <p:cNvSpPr/>
            <p:nvPr/>
          </p:nvSpPr>
          <p:spPr>
            <a:xfrm>
              <a:off x="0" y="0"/>
              <a:ext cx="1289642" cy="1304820"/>
            </a:xfrm>
            <a:custGeom>
              <a:avLst/>
              <a:gdLst/>
              <a:ahLst/>
              <a:cxnLst/>
              <a:rect l="l" t="t" r="r" b="b"/>
              <a:pathLst>
                <a:path w="1289642" h="1304820" extrusionOk="0">
                  <a:moveTo>
                    <a:pt x="0" y="0"/>
                  </a:moveTo>
                  <a:lnTo>
                    <a:pt x="1289642" y="0"/>
                  </a:lnTo>
                  <a:lnTo>
                    <a:pt x="1289642" y="1304820"/>
                  </a:lnTo>
                  <a:lnTo>
                    <a:pt x="0" y="1304820"/>
                  </a:lnTo>
                  <a:close/>
                </a:path>
              </a:pathLst>
            </a:custGeom>
            <a:solidFill>
              <a:srgbClr val="FFFFFF"/>
            </a:solidFill>
            <a:ln w="38100" cap="sq" cmpd="sng">
              <a:solidFill>
                <a:srgbClr val="C9AF75"/>
              </a:solidFill>
              <a:prstDash val="solid"/>
              <a:miter lim="8000"/>
              <a:headEnd type="none" w="sm" len="sm"/>
              <a:tailEnd type="none" w="sm" len="sm"/>
            </a:ln>
          </p:spPr>
        </p:sp>
        <p:sp>
          <p:nvSpPr>
            <p:cNvPr id="128" name="Google Shape;128;p5"/>
            <p:cNvSpPr txBox="1"/>
            <p:nvPr/>
          </p:nvSpPr>
          <p:spPr>
            <a:xfrm>
              <a:off x="0" y="9525"/>
              <a:ext cx="1289642" cy="1295295"/>
            </a:xfrm>
            <a:prstGeom prst="rect">
              <a:avLst/>
            </a:prstGeom>
            <a:noFill/>
            <a:ln>
              <a:noFill/>
            </a:ln>
          </p:spPr>
          <p:txBody>
            <a:bodyPr spcFirstLastPara="1" wrap="square" lIns="50800" tIns="50800" rIns="50800" bIns="50800" anchor="ctr" anchorCtr="0">
              <a:noAutofit/>
            </a:bodyPr>
            <a:lstStyle/>
            <a:p>
              <a:pPr marL="0" marR="0" lvl="0" indent="0" algn="ctr" rtl="0">
                <a:lnSpc>
                  <a:spcPct val="13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9" name="Google Shape;129;p5"/>
          <p:cNvSpPr txBox="1"/>
          <p:nvPr/>
        </p:nvSpPr>
        <p:spPr>
          <a:xfrm>
            <a:off x="9671314" y="4525446"/>
            <a:ext cx="4270880" cy="2184473"/>
          </a:xfrm>
          <a:prstGeom prst="rect">
            <a:avLst/>
          </a:prstGeom>
          <a:noFill/>
          <a:ln>
            <a:noFill/>
          </a:ln>
        </p:spPr>
        <p:txBody>
          <a:bodyPr spcFirstLastPara="1" wrap="square" lIns="0" tIns="0" rIns="0" bIns="0" anchor="t" anchorCtr="0">
            <a:spAutoFit/>
          </a:bodyPr>
          <a:lstStyle/>
          <a:p>
            <a:pPr marL="540068" marR="0" lvl="1" indent="-270034" algn="l" rtl="0">
              <a:lnSpc>
                <a:spcPct val="140023"/>
              </a:lnSpc>
              <a:spcBef>
                <a:spcPts val="0"/>
              </a:spcBef>
              <a:spcAft>
                <a:spcPts val="0"/>
              </a:spcAft>
              <a:buClr>
                <a:srgbClr val="000000"/>
              </a:buClr>
              <a:buSzPts val="2501"/>
              <a:buFont typeface="Arial"/>
              <a:buChar char="•"/>
            </a:pPr>
            <a:r>
              <a:rPr lang="en-US" sz="2501" b="0" i="0" u="none" strike="noStrike" cap="none">
                <a:solidFill>
                  <a:srgbClr val="000000"/>
                </a:solidFill>
                <a:latin typeface="Arial"/>
                <a:ea typeface="Arial"/>
                <a:cs typeface="Arial"/>
                <a:sym typeface="Arial"/>
              </a:rPr>
              <a:t>I want a different teacher.</a:t>
            </a:r>
            <a:endParaRPr/>
          </a:p>
          <a:p>
            <a:pPr marL="540068" marR="0" lvl="1" indent="-270034" algn="l" rtl="0">
              <a:lnSpc>
                <a:spcPct val="140023"/>
              </a:lnSpc>
              <a:spcBef>
                <a:spcPts val="0"/>
              </a:spcBef>
              <a:spcAft>
                <a:spcPts val="0"/>
              </a:spcAft>
              <a:buClr>
                <a:srgbClr val="000000"/>
              </a:buClr>
              <a:buSzPts val="2501"/>
              <a:buFont typeface="Arial"/>
              <a:buChar char="•"/>
            </a:pPr>
            <a:r>
              <a:rPr lang="en-US" sz="2501" b="0" i="0" u="none" strike="noStrike" cap="none">
                <a:solidFill>
                  <a:srgbClr val="000000"/>
                </a:solidFill>
                <a:latin typeface="Arial"/>
                <a:ea typeface="Arial"/>
                <a:cs typeface="Arial"/>
                <a:sym typeface="Arial"/>
              </a:rPr>
              <a:t>I want to be in a class with my friends.</a:t>
            </a:r>
            <a:endParaRPr/>
          </a:p>
          <a:p>
            <a:pPr marL="540068" marR="0" lvl="1" indent="-270034" algn="l" rtl="0">
              <a:lnSpc>
                <a:spcPct val="140023"/>
              </a:lnSpc>
              <a:spcBef>
                <a:spcPts val="0"/>
              </a:spcBef>
              <a:spcAft>
                <a:spcPts val="0"/>
              </a:spcAft>
              <a:buClr>
                <a:srgbClr val="000000"/>
              </a:buClr>
              <a:buSzPts val="2501"/>
              <a:buFont typeface="Arial"/>
              <a:buChar char="•"/>
            </a:pPr>
            <a:r>
              <a:rPr lang="en-US" sz="2501" b="0" i="0" u="none" strike="noStrike" cap="none">
                <a:solidFill>
                  <a:srgbClr val="000000"/>
                </a:solidFill>
                <a:latin typeface="Arial"/>
                <a:ea typeface="Arial"/>
                <a:cs typeface="Arial"/>
                <a:sym typeface="Arial"/>
              </a:rPr>
              <a:t>I prefer to have class a certain time of the day.</a:t>
            </a:r>
            <a:endParaRPr/>
          </a:p>
        </p:txBody>
      </p:sp>
      <p:sp>
        <p:nvSpPr>
          <p:cNvPr id="130" name="Google Shape;130;p5"/>
          <p:cNvSpPr txBox="1"/>
          <p:nvPr/>
        </p:nvSpPr>
        <p:spPr>
          <a:xfrm>
            <a:off x="689490" y="1623425"/>
            <a:ext cx="16909019" cy="1368424"/>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8000" b="0" i="0" u="none" strike="noStrike" cap="none">
                <a:solidFill>
                  <a:srgbClr val="19273C"/>
                </a:solidFill>
                <a:latin typeface="Playfair Display"/>
                <a:ea typeface="Playfair Display"/>
                <a:cs typeface="Playfair Display"/>
                <a:sym typeface="Playfair Display"/>
              </a:rPr>
              <a:t>Can I Change My Schedule?</a:t>
            </a:r>
            <a:endParaRPr/>
          </a:p>
        </p:txBody>
      </p:sp>
      <p:sp>
        <p:nvSpPr>
          <p:cNvPr id="131" name="Google Shape;131;p5"/>
          <p:cNvSpPr txBox="1"/>
          <p:nvPr/>
        </p:nvSpPr>
        <p:spPr>
          <a:xfrm>
            <a:off x="5243200" y="3557061"/>
            <a:ext cx="1679596" cy="85407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5000" b="1" i="0" u="none" strike="noStrike" cap="none">
                <a:solidFill>
                  <a:srgbClr val="19273C"/>
                </a:solidFill>
                <a:latin typeface="Playfair Display"/>
                <a:ea typeface="Playfair Display"/>
                <a:cs typeface="Playfair Display"/>
                <a:sym typeface="Playfair Display"/>
              </a:rPr>
              <a:t>Yes</a:t>
            </a:r>
            <a:endParaRPr/>
          </a:p>
        </p:txBody>
      </p:sp>
      <p:sp>
        <p:nvSpPr>
          <p:cNvPr id="132" name="Google Shape;132;p5"/>
          <p:cNvSpPr txBox="1"/>
          <p:nvPr/>
        </p:nvSpPr>
        <p:spPr>
          <a:xfrm>
            <a:off x="10966957" y="3557061"/>
            <a:ext cx="1679596" cy="85407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5000" b="1" i="0" u="none" strike="noStrike" cap="none">
                <a:solidFill>
                  <a:srgbClr val="19273C"/>
                </a:solidFill>
                <a:latin typeface="Playfair Display"/>
                <a:ea typeface="Playfair Display"/>
                <a:cs typeface="Playfair Display"/>
                <a:sym typeface="Playfair Display"/>
              </a:rPr>
              <a:t>No</a:t>
            </a:r>
            <a:endParaRPr/>
          </a:p>
        </p:txBody>
      </p:sp>
      <p:sp>
        <p:nvSpPr>
          <p:cNvPr id="133" name="Google Shape;133;p5"/>
          <p:cNvSpPr txBox="1"/>
          <p:nvPr/>
        </p:nvSpPr>
        <p:spPr>
          <a:xfrm>
            <a:off x="9872458" y="7309993"/>
            <a:ext cx="3868594" cy="869913"/>
          </a:xfrm>
          <a:prstGeom prst="rect">
            <a:avLst/>
          </a:prstGeom>
          <a:noFill/>
          <a:ln>
            <a:noFill/>
          </a:ln>
        </p:spPr>
        <p:txBody>
          <a:bodyPr spcFirstLastPara="1" wrap="square" lIns="0" tIns="0" rIns="0" bIns="0" anchor="t" anchorCtr="0">
            <a:spAutoFit/>
          </a:bodyPr>
          <a:lstStyle/>
          <a:p>
            <a:pPr marL="0" marR="0" lvl="0" indent="0" algn="l" rtl="0">
              <a:lnSpc>
                <a:spcPct val="140023"/>
              </a:lnSpc>
              <a:spcBef>
                <a:spcPts val="0"/>
              </a:spcBef>
              <a:spcAft>
                <a:spcPts val="0"/>
              </a:spcAft>
              <a:buNone/>
            </a:pPr>
            <a:r>
              <a:rPr lang="en-US" sz="2501" b="0" i="1" u="none" strike="noStrike" cap="none">
                <a:solidFill>
                  <a:srgbClr val="000000"/>
                </a:solidFill>
                <a:latin typeface="Arial"/>
                <a:ea typeface="Arial"/>
                <a:cs typeface="Arial"/>
                <a:sym typeface="Arial"/>
              </a:rPr>
              <a:t>*See your counselor privately if you have scheduling concerns.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6"/>
          <p:cNvSpPr/>
          <p:nvPr/>
        </p:nvSpPr>
        <p:spPr>
          <a:xfrm rot="10800000">
            <a:off x="0" y="0"/>
            <a:ext cx="18288000" cy="10287000"/>
          </a:xfrm>
          <a:custGeom>
            <a:avLst/>
            <a:gdLst/>
            <a:ahLst/>
            <a:cxnLst/>
            <a:rect l="l" t="t" r="r" b="b"/>
            <a:pathLst>
              <a:path w="18288000" h="10287000" extrusionOk="0">
                <a:moveTo>
                  <a:pt x="18288000" y="10287000"/>
                </a:moveTo>
                <a:lnTo>
                  <a:pt x="0" y="10287000"/>
                </a:lnTo>
                <a:lnTo>
                  <a:pt x="0" y="0"/>
                </a:lnTo>
                <a:lnTo>
                  <a:pt x="18288000" y="0"/>
                </a:lnTo>
                <a:lnTo>
                  <a:pt x="18288000" y="10287000"/>
                </a:lnTo>
                <a:close/>
              </a:path>
            </a:pathLst>
          </a:custGeom>
          <a:blipFill rotWithShape="1">
            <a:blip r:embed="rId3">
              <a:alphaModFix/>
            </a:blip>
            <a:stretch>
              <a:fillRect l="-11308" t="-7434" r="-7610" b="-13864"/>
            </a:stretch>
          </a:blipFill>
          <a:ln>
            <a:noFill/>
          </a:ln>
        </p:spPr>
      </p:sp>
      <p:grpSp>
        <p:nvGrpSpPr>
          <p:cNvPr id="139" name="Google Shape;139;p6"/>
          <p:cNvGrpSpPr/>
          <p:nvPr/>
        </p:nvGrpSpPr>
        <p:grpSpPr>
          <a:xfrm>
            <a:off x="3326478" y="1506652"/>
            <a:ext cx="11635044" cy="8475533"/>
            <a:chOff x="0" y="0"/>
            <a:chExt cx="3064374" cy="2232239"/>
          </a:xfrm>
        </p:grpSpPr>
        <p:sp>
          <p:nvSpPr>
            <p:cNvPr id="140" name="Google Shape;140;p6"/>
            <p:cNvSpPr/>
            <p:nvPr/>
          </p:nvSpPr>
          <p:spPr>
            <a:xfrm>
              <a:off x="0" y="0"/>
              <a:ext cx="3064374" cy="2232239"/>
            </a:xfrm>
            <a:custGeom>
              <a:avLst/>
              <a:gdLst/>
              <a:ahLst/>
              <a:cxnLst/>
              <a:rect l="l" t="t" r="r" b="b"/>
              <a:pathLst>
                <a:path w="3064374" h="2232239" extrusionOk="0">
                  <a:moveTo>
                    <a:pt x="0" y="0"/>
                  </a:moveTo>
                  <a:lnTo>
                    <a:pt x="3064374" y="0"/>
                  </a:lnTo>
                  <a:lnTo>
                    <a:pt x="3064374" y="2232239"/>
                  </a:lnTo>
                  <a:lnTo>
                    <a:pt x="0" y="2232239"/>
                  </a:lnTo>
                  <a:close/>
                </a:path>
              </a:pathLst>
            </a:custGeom>
            <a:solidFill>
              <a:srgbClr val="19273C"/>
            </a:solidFill>
            <a:ln w="38100" cap="sq" cmpd="sng">
              <a:solidFill>
                <a:srgbClr val="C9AF75"/>
              </a:solidFill>
              <a:prstDash val="solid"/>
              <a:miter lim="8000"/>
              <a:headEnd type="none" w="sm" len="sm"/>
              <a:tailEnd type="none" w="sm" len="sm"/>
            </a:ln>
          </p:spPr>
        </p:sp>
        <p:sp>
          <p:nvSpPr>
            <p:cNvPr id="141" name="Google Shape;141;p6"/>
            <p:cNvSpPr txBox="1"/>
            <p:nvPr/>
          </p:nvSpPr>
          <p:spPr>
            <a:xfrm>
              <a:off x="0" y="9525"/>
              <a:ext cx="3064374" cy="2222714"/>
            </a:xfrm>
            <a:prstGeom prst="rect">
              <a:avLst/>
            </a:prstGeom>
            <a:noFill/>
            <a:ln>
              <a:noFill/>
            </a:ln>
          </p:spPr>
          <p:txBody>
            <a:bodyPr spcFirstLastPara="1" wrap="square" lIns="50800" tIns="50800" rIns="50800" bIns="50800" anchor="ctr" anchorCtr="0">
              <a:noAutofit/>
            </a:bodyPr>
            <a:lstStyle/>
            <a:p>
              <a:pPr marL="0" marR="0" lvl="0" indent="0" algn="ctr" rtl="0">
                <a:lnSpc>
                  <a:spcPct val="13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42" name="Google Shape;142;p6"/>
          <p:cNvSpPr txBox="1"/>
          <p:nvPr/>
        </p:nvSpPr>
        <p:spPr>
          <a:xfrm>
            <a:off x="3877499" y="3741079"/>
            <a:ext cx="10533000" cy="5679600"/>
          </a:xfrm>
          <a:prstGeom prst="rect">
            <a:avLst/>
          </a:prstGeom>
          <a:noFill/>
          <a:ln>
            <a:noFill/>
          </a:ln>
        </p:spPr>
        <p:txBody>
          <a:bodyPr spcFirstLastPara="1" wrap="square" lIns="0" tIns="0" rIns="0" bIns="0" anchor="t" anchorCtr="0">
            <a:spAutoFit/>
          </a:bodyPr>
          <a:lstStyle/>
          <a:p>
            <a:pPr marL="692869" marR="0" lvl="1" indent="-346434" algn="l" rtl="0">
              <a:lnSpc>
                <a:spcPct val="104985"/>
              </a:lnSpc>
              <a:spcBef>
                <a:spcPts val="0"/>
              </a:spcBef>
              <a:spcAft>
                <a:spcPts val="0"/>
              </a:spcAft>
              <a:buClr>
                <a:srgbClr val="C9AF75"/>
              </a:buClr>
              <a:buSzPts val="3209"/>
              <a:buFont typeface="Arial"/>
              <a:buChar char="•"/>
            </a:pPr>
            <a:r>
              <a:rPr lang="en-US" sz="3209" b="0" i="0" u="none" strike="noStrike" cap="none">
                <a:solidFill>
                  <a:srgbClr val="C9AF75"/>
                </a:solidFill>
                <a:latin typeface="Arial"/>
                <a:ea typeface="Arial"/>
                <a:cs typeface="Arial"/>
                <a:sym typeface="Arial"/>
              </a:rPr>
              <a:t>First point of contact should always be the instructor; if concerns continue, second point of contact should be your student’s counselor.</a:t>
            </a:r>
            <a:endParaRPr/>
          </a:p>
          <a:p>
            <a:pPr marL="692869" marR="0" lvl="1" indent="-346434" algn="l" rtl="0">
              <a:lnSpc>
                <a:spcPct val="104985"/>
              </a:lnSpc>
              <a:spcBef>
                <a:spcPts val="0"/>
              </a:spcBef>
              <a:spcAft>
                <a:spcPts val="0"/>
              </a:spcAft>
              <a:buClr>
                <a:srgbClr val="C9AF75"/>
              </a:buClr>
              <a:buSzPts val="3209"/>
              <a:buFont typeface="Arial"/>
              <a:buChar char="•"/>
            </a:pPr>
            <a:r>
              <a:rPr lang="en-US" sz="3209" b="0" i="0" u="none" strike="noStrike" cap="none">
                <a:solidFill>
                  <a:srgbClr val="C9AF75"/>
                </a:solidFill>
                <a:latin typeface="Arial"/>
                <a:ea typeface="Arial"/>
                <a:cs typeface="Arial"/>
                <a:sym typeface="Arial"/>
              </a:rPr>
              <a:t>Any student’s grade that falls below a 70 may be placed on a contract called a “Pupil Improvement Plan” (PIP). This document is created by the counselor, in collaboration with the teacher and the student. This improvement plan will remain in place until the grade increases to the target score. </a:t>
            </a:r>
            <a:endParaRPr/>
          </a:p>
          <a:p>
            <a:pPr marL="0" marR="0" lvl="0" indent="0" algn="l" rtl="0">
              <a:lnSpc>
                <a:spcPct val="104985"/>
              </a:lnSpc>
              <a:spcBef>
                <a:spcPts val="0"/>
              </a:spcBef>
              <a:spcAft>
                <a:spcPts val="0"/>
              </a:spcAft>
              <a:buNone/>
            </a:pPr>
            <a:endParaRPr sz="3209" b="0" i="0" u="none" strike="noStrike" cap="none">
              <a:solidFill>
                <a:srgbClr val="C9AF75"/>
              </a:solidFill>
              <a:latin typeface="Arial"/>
              <a:ea typeface="Arial"/>
              <a:cs typeface="Arial"/>
              <a:sym typeface="Arial"/>
            </a:endParaRPr>
          </a:p>
          <a:p>
            <a:pPr marL="0" marR="0" lvl="0" indent="0" algn="ctr" rtl="0">
              <a:lnSpc>
                <a:spcPct val="104985"/>
              </a:lnSpc>
              <a:spcBef>
                <a:spcPts val="0"/>
              </a:spcBef>
              <a:spcAft>
                <a:spcPts val="0"/>
              </a:spcAft>
              <a:buNone/>
            </a:pPr>
            <a:r>
              <a:rPr lang="en-US" sz="3209" b="1" i="0" u="none" strike="noStrike" cap="none">
                <a:solidFill>
                  <a:srgbClr val="C9AF75"/>
                </a:solidFill>
                <a:latin typeface="Arial"/>
                <a:ea typeface="Arial"/>
                <a:cs typeface="Arial"/>
                <a:sym typeface="Arial"/>
              </a:rPr>
              <a:t>Good grades are important right from the start!  </a:t>
            </a:r>
            <a:endParaRPr/>
          </a:p>
        </p:txBody>
      </p:sp>
      <p:sp>
        <p:nvSpPr>
          <p:cNvPr id="143" name="Google Shape;143;p6"/>
          <p:cNvSpPr txBox="1"/>
          <p:nvPr/>
        </p:nvSpPr>
        <p:spPr>
          <a:xfrm>
            <a:off x="4986054" y="1770893"/>
            <a:ext cx="8315893" cy="1727469"/>
          </a:xfrm>
          <a:prstGeom prst="rect">
            <a:avLst/>
          </a:prstGeom>
          <a:noFill/>
          <a:ln>
            <a:noFill/>
          </a:ln>
        </p:spPr>
        <p:txBody>
          <a:bodyPr spcFirstLastPara="1" wrap="square" lIns="0" tIns="0" rIns="0" bIns="0" anchor="t" anchorCtr="0">
            <a:spAutoFit/>
          </a:bodyPr>
          <a:lstStyle/>
          <a:p>
            <a:pPr marL="0" marR="0" lvl="0" indent="0" algn="ctr" rtl="0">
              <a:lnSpc>
                <a:spcPct val="140001"/>
              </a:lnSpc>
              <a:spcBef>
                <a:spcPts val="0"/>
              </a:spcBef>
              <a:spcAft>
                <a:spcPts val="0"/>
              </a:spcAft>
              <a:buNone/>
            </a:pPr>
            <a:r>
              <a:rPr lang="en-US" sz="10112" b="0" i="0" u="none" strike="noStrike" cap="none">
                <a:solidFill>
                  <a:srgbClr val="C9AF75"/>
                </a:solidFill>
                <a:latin typeface="Playfair Display"/>
                <a:ea typeface="Playfair Display"/>
                <a:cs typeface="Playfair Display"/>
                <a:sym typeface="Playfair Display"/>
              </a:rPr>
              <a:t>Grading</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7"/>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9990" t="-12902" r="-3789" b="-21861"/>
            </a:stretch>
          </a:blipFill>
          <a:ln>
            <a:noFill/>
          </a:ln>
        </p:spPr>
      </p:sp>
      <p:sp>
        <p:nvSpPr>
          <p:cNvPr id="149" name="Google Shape;149;p7"/>
          <p:cNvSpPr txBox="1"/>
          <p:nvPr/>
        </p:nvSpPr>
        <p:spPr>
          <a:xfrm>
            <a:off x="3396182" y="519122"/>
            <a:ext cx="11495636" cy="1343712"/>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7855" b="0" i="0" u="none" strike="noStrike" cap="none">
                <a:solidFill>
                  <a:srgbClr val="19273C"/>
                </a:solidFill>
                <a:latin typeface="Playfair Display"/>
                <a:ea typeface="Playfair Display"/>
                <a:cs typeface="Playfair Display"/>
                <a:sym typeface="Playfair Display"/>
              </a:rPr>
              <a:t>Make-up Work Policy</a:t>
            </a:r>
            <a:endParaRPr/>
          </a:p>
        </p:txBody>
      </p:sp>
      <p:sp>
        <p:nvSpPr>
          <p:cNvPr id="150" name="Google Shape;150;p7"/>
          <p:cNvSpPr txBox="1"/>
          <p:nvPr/>
        </p:nvSpPr>
        <p:spPr>
          <a:xfrm>
            <a:off x="2070125" y="1964675"/>
            <a:ext cx="13987800" cy="6006600"/>
          </a:xfrm>
          <a:prstGeom prst="rect">
            <a:avLst/>
          </a:prstGeom>
          <a:noFill/>
          <a:ln>
            <a:noFill/>
          </a:ln>
        </p:spPr>
        <p:txBody>
          <a:bodyPr spcFirstLastPara="1" wrap="square" lIns="0" tIns="0" rIns="0" bIns="0" anchor="t" anchorCtr="0">
            <a:spAutoFit/>
          </a:bodyPr>
          <a:lstStyle/>
          <a:p>
            <a:pPr marL="518160" marR="0" lvl="1" indent="-259080" algn="l" rtl="0">
              <a:lnSpc>
                <a:spcPct val="109000"/>
              </a:lnSpc>
              <a:spcBef>
                <a:spcPts val="0"/>
              </a:spcBef>
              <a:spcAft>
                <a:spcPts val="0"/>
              </a:spcAft>
              <a:buClr>
                <a:srgbClr val="19273C"/>
              </a:buClr>
              <a:buSzPts val="2400"/>
              <a:buFont typeface="Arial"/>
              <a:buChar char="•"/>
            </a:pPr>
            <a:r>
              <a:rPr lang="en-US" sz="2400" b="0" i="0" u="none" strike="noStrike" cap="none">
                <a:solidFill>
                  <a:srgbClr val="19273C"/>
                </a:solidFill>
                <a:latin typeface="Arial"/>
                <a:ea typeface="Arial"/>
                <a:cs typeface="Arial"/>
                <a:sym typeface="Arial"/>
              </a:rPr>
              <a:t>Making up missed assignments and exams is YOUR responsibility.</a:t>
            </a:r>
            <a:endParaRPr/>
          </a:p>
          <a:p>
            <a:pPr marL="518160" marR="0" lvl="1" indent="-259080" algn="l" rtl="0">
              <a:lnSpc>
                <a:spcPct val="109000"/>
              </a:lnSpc>
              <a:spcBef>
                <a:spcPts val="0"/>
              </a:spcBef>
              <a:spcAft>
                <a:spcPts val="0"/>
              </a:spcAft>
              <a:buClr>
                <a:srgbClr val="19273C"/>
              </a:buClr>
              <a:buSzPts val="2400"/>
              <a:buFont typeface="Arial"/>
              <a:buChar char="•"/>
            </a:pPr>
            <a:r>
              <a:rPr lang="en-US" sz="2400" b="0" i="0" u="none" strike="noStrike" cap="none">
                <a:solidFill>
                  <a:srgbClr val="19273C"/>
                </a:solidFill>
                <a:latin typeface="Arial"/>
                <a:ea typeface="Arial"/>
                <a:cs typeface="Arial"/>
                <a:sym typeface="Arial"/>
              </a:rPr>
              <a:t>Students should contact their teachers via email when absent if unsure what work needs to be completed. In most cases, missed work will likely be posted on Google Classroom.</a:t>
            </a:r>
            <a:endParaRPr/>
          </a:p>
          <a:p>
            <a:pPr marL="518160" marR="0" lvl="1" indent="-259080" algn="l" rtl="0">
              <a:lnSpc>
                <a:spcPct val="109000"/>
              </a:lnSpc>
              <a:spcBef>
                <a:spcPts val="0"/>
              </a:spcBef>
              <a:spcAft>
                <a:spcPts val="0"/>
              </a:spcAft>
              <a:buClr>
                <a:srgbClr val="19273C"/>
              </a:buClr>
              <a:buSzPts val="2400"/>
              <a:buFont typeface="Arial"/>
              <a:buChar char="•"/>
            </a:pPr>
            <a:r>
              <a:rPr lang="en-US" sz="2400" b="0" i="0" u="none" strike="noStrike" cap="none">
                <a:solidFill>
                  <a:srgbClr val="19273C"/>
                </a:solidFill>
                <a:latin typeface="Arial"/>
                <a:ea typeface="Arial"/>
                <a:cs typeface="Arial"/>
                <a:sym typeface="Arial"/>
              </a:rPr>
              <a:t>If you are absent the day of a test, quiz, presentation, etc. you are expected to complete it the day you return, unless you have made other arrangements with your teacher. Likewise, all assignments due the day you are absent, will be due upon your return if they cannot be emailed that day or submitted on Google Classroom.</a:t>
            </a:r>
            <a:endParaRPr/>
          </a:p>
          <a:p>
            <a:pPr marL="518160" marR="0" lvl="1" indent="-259080" algn="l" rtl="0">
              <a:lnSpc>
                <a:spcPct val="109000"/>
              </a:lnSpc>
              <a:spcBef>
                <a:spcPts val="0"/>
              </a:spcBef>
              <a:spcAft>
                <a:spcPts val="0"/>
              </a:spcAft>
              <a:buClr>
                <a:srgbClr val="19273C"/>
              </a:buClr>
              <a:buSzPts val="2400"/>
              <a:buFont typeface="Arial"/>
              <a:buChar char="•"/>
            </a:pPr>
            <a:r>
              <a:rPr lang="en-US" sz="2400" b="0" i="0" u="none" strike="noStrike" cap="none">
                <a:solidFill>
                  <a:srgbClr val="19273C"/>
                </a:solidFill>
                <a:latin typeface="Arial"/>
                <a:ea typeface="Arial"/>
                <a:cs typeface="Arial"/>
                <a:sym typeface="Arial"/>
              </a:rPr>
              <a:t>If a different make-up date is arranged by the teacher, it is the student’s responsibility to remember the make-up date/time that was scheduled and to show up on that assigned date. Neglecting to do so may result in a “zero” on the assessment. For extended absences, tests/quizzes are rescheduled during school (lunch, activity period, or that class period to take the make-up) or after school if transportation can be arranged.</a:t>
            </a:r>
            <a:endParaRPr/>
          </a:p>
          <a:p>
            <a:pPr marL="518160" marR="0" lvl="1" indent="-259080" algn="l" rtl="0">
              <a:lnSpc>
                <a:spcPct val="109000"/>
              </a:lnSpc>
              <a:spcBef>
                <a:spcPts val="0"/>
              </a:spcBef>
              <a:spcAft>
                <a:spcPts val="0"/>
              </a:spcAft>
              <a:buClr>
                <a:srgbClr val="19273C"/>
              </a:buClr>
              <a:buSzPts val="2400"/>
              <a:buFont typeface="Arial"/>
              <a:buChar char="•"/>
            </a:pPr>
            <a:r>
              <a:rPr lang="en-US" sz="2400" b="0" i="0" u="none" strike="noStrike" cap="none">
                <a:solidFill>
                  <a:srgbClr val="19273C"/>
                </a:solidFill>
                <a:latin typeface="Arial"/>
                <a:ea typeface="Arial"/>
                <a:cs typeface="Arial"/>
                <a:sym typeface="Arial"/>
              </a:rPr>
              <a:t>Some options for getting work while you are absent: have a friend bring it home, email your individual instructors, your parents can call the attendance secretary by 8:30 a.m. to arrange for work to be picked up in the main office by 2:00 p.m. that same day.</a:t>
            </a:r>
            <a:endParaRPr/>
          </a:p>
        </p:txBody>
      </p:sp>
      <p:sp>
        <p:nvSpPr>
          <p:cNvPr id="151" name="Google Shape;151;p7"/>
          <p:cNvSpPr txBox="1"/>
          <p:nvPr/>
        </p:nvSpPr>
        <p:spPr>
          <a:xfrm>
            <a:off x="2431675" y="8310950"/>
            <a:ext cx="12460200" cy="1577400"/>
          </a:xfrm>
          <a:prstGeom prst="rect">
            <a:avLst/>
          </a:prstGeom>
          <a:noFill/>
          <a:ln>
            <a:noFill/>
          </a:ln>
        </p:spPr>
        <p:txBody>
          <a:bodyPr spcFirstLastPara="1" wrap="square" lIns="0" tIns="0" rIns="0" bIns="0" anchor="t" anchorCtr="0">
            <a:spAutoFit/>
          </a:bodyPr>
          <a:lstStyle/>
          <a:p>
            <a:pPr marL="0" marR="0" lvl="0" indent="0" algn="l" rtl="0">
              <a:lnSpc>
                <a:spcPct val="109000"/>
              </a:lnSpc>
              <a:spcBef>
                <a:spcPts val="0"/>
              </a:spcBef>
              <a:spcAft>
                <a:spcPts val="0"/>
              </a:spcAft>
              <a:buNone/>
            </a:pPr>
            <a:r>
              <a:rPr lang="en-US" sz="2400" b="0" i="0" u="none" strike="noStrike" cap="none">
                <a:solidFill>
                  <a:srgbClr val="19273C"/>
                </a:solidFill>
                <a:latin typeface="Arial"/>
                <a:ea typeface="Arial"/>
                <a:cs typeface="Arial"/>
                <a:sym typeface="Arial"/>
              </a:rPr>
              <a:t>Family Vacations: Complete a Vacation Request Form, which can be found in the form organizer in the Guidance Department or on our webpage. Bring the completed form to your counselor at least one week before your absence. Make sure you are in contact with your teachers about your upcoming absence.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8"/>
          <p:cNvSpPr/>
          <p:nvPr/>
        </p:nvSpPr>
        <p:spPr>
          <a:xfrm rot="10800000">
            <a:off x="0" y="0"/>
            <a:ext cx="18288000" cy="10287000"/>
          </a:xfrm>
          <a:custGeom>
            <a:avLst/>
            <a:gdLst/>
            <a:ahLst/>
            <a:cxnLst/>
            <a:rect l="l" t="t" r="r" b="b"/>
            <a:pathLst>
              <a:path w="18288000" h="10287000" extrusionOk="0">
                <a:moveTo>
                  <a:pt x="18288000" y="10287000"/>
                </a:moveTo>
                <a:lnTo>
                  <a:pt x="0" y="10287000"/>
                </a:lnTo>
                <a:lnTo>
                  <a:pt x="0" y="0"/>
                </a:lnTo>
                <a:lnTo>
                  <a:pt x="18288000" y="0"/>
                </a:lnTo>
                <a:lnTo>
                  <a:pt x="18288000" y="10287000"/>
                </a:lnTo>
                <a:close/>
              </a:path>
            </a:pathLst>
          </a:custGeom>
          <a:blipFill rotWithShape="1">
            <a:blip r:embed="rId3">
              <a:alphaModFix/>
            </a:blip>
            <a:stretch>
              <a:fillRect l="-12772" t="-19571" r="-14188" b="-26566"/>
            </a:stretch>
          </a:blipFill>
          <a:ln>
            <a:noFill/>
          </a:ln>
        </p:spPr>
      </p:sp>
      <p:sp>
        <p:nvSpPr>
          <p:cNvPr id="157" name="Google Shape;157;p8"/>
          <p:cNvSpPr txBox="1"/>
          <p:nvPr/>
        </p:nvSpPr>
        <p:spPr>
          <a:xfrm>
            <a:off x="1011057" y="1088992"/>
            <a:ext cx="16265887" cy="2063751"/>
          </a:xfrm>
          <a:prstGeom prst="rect">
            <a:avLst/>
          </a:prstGeom>
          <a:noFill/>
          <a:ln>
            <a:noFill/>
          </a:ln>
        </p:spPr>
        <p:txBody>
          <a:bodyPr spcFirstLastPara="1" wrap="square" lIns="0" tIns="0" rIns="0" bIns="0" anchor="t" anchorCtr="0">
            <a:spAutoFit/>
          </a:bodyPr>
          <a:lstStyle/>
          <a:p>
            <a:pPr marL="0" marR="0" lvl="0" indent="0" algn="ctr" rtl="0">
              <a:lnSpc>
                <a:spcPct val="95000"/>
              </a:lnSpc>
              <a:spcBef>
                <a:spcPts val="0"/>
              </a:spcBef>
              <a:spcAft>
                <a:spcPts val="0"/>
              </a:spcAft>
              <a:buNone/>
            </a:pPr>
            <a:r>
              <a:rPr lang="en-US" sz="8000" b="0" i="0" u="none" strike="noStrike" cap="none">
                <a:solidFill>
                  <a:srgbClr val="19273C"/>
                </a:solidFill>
                <a:latin typeface="Playfair Display"/>
                <a:ea typeface="Playfair Display"/>
                <a:cs typeface="Playfair Display"/>
                <a:sym typeface="Playfair Display"/>
              </a:rPr>
              <a:t>Make the Most of your</a:t>
            </a:r>
            <a:endParaRPr/>
          </a:p>
          <a:p>
            <a:pPr marL="0" marR="0" lvl="0" indent="0" algn="ctr" rtl="0">
              <a:lnSpc>
                <a:spcPct val="110000"/>
              </a:lnSpc>
              <a:spcBef>
                <a:spcPts val="0"/>
              </a:spcBef>
              <a:spcAft>
                <a:spcPts val="0"/>
              </a:spcAft>
              <a:buNone/>
            </a:pPr>
            <a:r>
              <a:rPr lang="en-US" sz="8000" b="0" i="0" u="none" strike="noStrike" cap="none">
                <a:solidFill>
                  <a:srgbClr val="19273C"/>
                </a:solidFill>
                <a:latin typeface="Playfair Display"/>
                <a:ea typeface="Playfair Display"/>
                <a:cs typeface="Playfair Display"/>
                <a:sym typeface="Playfair Display"/>
              </a:rPr>
              <a:t>High School Experience</a:t>
            </a:r>
            <a:endParaRPr/>
          </a:p>
        </p:txBody>
      </p:sp>
      <p:sp>
        <p:nvSpPr>
          <p:cNvPr id="158" name="Google Shape;158;p8"/>
          <p:cNvSpPr txBox="1"/>
          <p:nvPr/>
        </p:nvSpPr>
        <p:spPr>
          <a:xfrm>
            <a:off x="2895952" y="4240798"/>
            <a:ext cx="12496096" cy="3759155"/>
          </a:xfrm>
          <a:prstGeom prst="rect">
            <a:avLst/>
          </a:prstGeom>
          <a:noFill/>
          <a:ln>
            <a:noFill/>
          </a:ln>
        </p:spPr>
        <p:txBody>
          <a:bodyPr spcFirstLastPara="1" wrap="square" lIns="0" tIns="0" rIns="0" bIns="0" anchor="t" anchorCtr="0">
            <a:spAutoFit/>
          </a:bodyPr>
          <a:lstStyle/>
          <a:p>
            <a:pPr marL="611207" marR="0" lvl="1" indent="-305603" algn="l" rtl="0">
              <a:lnSpc>
                <a:spcPct val="105017"/>
              </a:lnSpc>
              <a:spcBef>
                <a:spcPts val="0"/>
              </a:spcBef>
              <a:spcAft>
                <a:spcPts val="0"/>
              </a:spcAft>
              <a:buClr>
                <a:srgbClr val="000000"/>
              </a:buClr>
              <a:buSzPts val="2830"/>
              <a:buFont typeface="Arial"/>
              <a:buChar char="•"/>
            </a:pPr>
            <a:r>
              <a:rPr lang="en-US" sz="2830" b="0" i="0" u="none" strike="noStrike" cap="none">
                <a:solidFill>
                  <a:srgbClr val="000000"/>
                </a:solidFill>
                <a:latin typeface="Arial"/>
                <a:ea typeface="Arial"/>
                <a:cs typeface="Arial"/>
                <a:sym typeface="Arial"/>
              </a:rPr>
              <a:t>Get involved in MATES activities/clubs starting this year</a:t>
            </a:r>
            <a:endParaRPr/>
          </a:p>
          <a:p>
            <a:pPr marL="611207" marR="0" lvl="1" indent="-305603" algn="l" rtl="0">
              <a:lnSpc>
                <a:spcPct val="105017"/>
              </a:lnSpc>
              <a:spcBef>
                <a:spcPts val="0"/>
              </a:spcBef>
              <a:spcAft>
                <a:spcPts val="0"/>
              </a:spcAft>
              <a:buClr>
                <a:srgbClr val="000000"/>
              </a:buClr>
              <a:buSzPts val="2830"/>
              <a:buFont typeface="Arial"/>
              <a:buChar char="•"/>
            </a:pPr>
            <a:r>
              <a:rPr lang="en-US" sz="2830" b="0" i="0" u="none" strike="noStrike" cap="none">
                <a:solidFill>
                  <a:srgbClr val="000000"/>
                </a:solidFill>
                <a:latin typeface="Arial"/>
                <a:ea typeface="Arial"/>
                <a:cs typeface="Arial"/>
                <a:sym typeface="Arial"/>
              </a:rPr>
              <a:t>Homeschool activities – sports, music, theater, clubs, etc.</a:t>
            </a:r>
            <a:endParaRPr/>
          </a:p>
          <a:p>
            <a:pPr marL="611207" marR="0" lvl="1" indent="-305603" algn="l" rtl="0">
              <a:lnSpc>
                <a:spcPct val="105017"/>
              </a:lnSpc>
              <a:spcBef>
                <a:spcPts val="0"/>
              </a:spcBef>
              <a:spcAft>
                <a:spcPts val="0"/>
              </a:spcAft>
              <a:buClr>
                <a:srgbClr val="000000"/>
              </a:buClr>
              <a:buSzPts val="2830"/>
              <a:buFont typeface="Arial"/>
              <a:buChar char="•"/>
            </a:pPr>
            <a:r>
              <a:rPr lang="en-US" sz="2830" b="0" i="0" u="none" strike="noStrike" cap="none">
                <a:solidFill>
                  <a:srgbClr val="000000"/>
                </a:solidFill>
                <a:latin typeface="Arial"/>
                <a:ea typeface="Arial"/>
                <a:cs typeface="Arial"/>
                <a:sym typeface="Arial"/>
              </a:rPr>
              <a:t>Community service opportunities</a:t>
            </a:r>
            <a:endParaRPr/>
          </a:p>
          <a:p>
            <a:pPr marL="611207" marR="0" lvl="1" indent="-305603" algn="l" rtl="0">
              <a:lnSpc>
                <a:spcPct val="105017"/>
              </a:lnSpc>
              <a:spcBef>
                <a:spcPts val="0"/>
              </a:spcBef>
              <a:spcAft>
                <a:spcPts val="0"/>
              </a:spcAft>
              <a:buClr>
                <a:srgbClr val="000000"/>
              </a:buClr>
              <a:buSzPts val="2830"/>
              <a:buFont typeface="Arial"/>
              <a:buChar char="•"/>
            </a:pPr>
            <a:r>
              <a:rPr lang="en-US" sz="2830" b="0" i="0" u="none" strike="noStrike" cap="none">
                <a:solidFill>
                  <a:srgbClr val="000000"/>
                </a:solidFill>
                <a:latin typeface="Arial"/>
                <a:ea typeface="Arial"/>
                <a:cs typeface="Arial"/>
                <a:sym typeface="Arial"/>
              </a:rPr>
              <a:t>Summer experiences – detailed information will be emailed to you January/February</a:t>
            </a:r>
            <a:endParaRPr/>
          </a:p>
          <a:p>
            <a:pPr marL="611207" marR="0" lvl="1" indent="-305603" algn="l" rtl="0">
              <a:lnSpc>
                <a:spcPct val="105017"/>
              </a:lnSpc>
              <a:spcBef>
                <a:spcPts val="0"/>
              </a:spcBef>
              <a:spcAft>
                <a:spcPts val="0"/>
              </a:spcAft>
              <a:buClr>
                <a:srgbClr val="000000"/>
              </a:buClr>
              <a:buSzPts val="2830"/>
              <a:buFont typeface="Arial"/>
              <a:buChar char="•"/>
            </a:pPr>
            <a:r>
              <a:rPr lang="en-US" sz="2830" b="0" i="0" u="none" strike="noStrike" cap="none">
                <a:solidFill>
                  <a:srgbClr val="000000"/>
                </a:solidFill>
                <a:latin typeface="Arial"/>
                <a:ea typeface="Arial"/>
                <a:cs typeface="Arial"/>
                <a:sym typeface="Arial"/>
              </a:rPr>
              <a:t>Leadership roles – such as mentoring, club officer roles, etc.</a:t>
            </a:r>
            <a:endParaRPr/>
          </a:p>
          <a:p>
            <a:pPr marL="611207" marR="0" lvl="1" indent="-305603" algn="l" rtl="0">
              <a:lnSpc>
                <a:spcPct val="105017"/>
              </a:lnSpc>
              <a:spcBef>
                <a:spcPts val="0"/>
              </a:spcBef>
              <a:spcAft>
                <a:spcPts val="0"/>
              </a:spcAft>
              <a:buClr>
                <a:srgbClr val="000000"/>
              </a:buClr>
              <a:buSzPts val="2830"/>
              <a:buFont typeface="Arial"/>
              <a:buChar char="•"/>
            </a:pPr>
            <a:r>
              <a:rPr lang="en-US" sz="2830" b="0" i="0" u="none" strike="noStrike" cap="none">
                <a:solidFill>
                  <a:srgbClr val="000000"/>
                </a:solidFill>
                <a:latin typeface="Arial"/>
                <a:ea typeface="Arial"/>
                <a:cs typeface="Arial"/>
                <a:sym typeface="Arial"/>
              </a:rPr>
              <a:t>College visits – demonstrating your interest in a college helps you stand out as a desirable applicant</a:t>
            </a:r>
            <a:endParaRPr/>
          </a:p>
          <a:p>
            <a:pPr marL="611207" marR="0" lvl="1" indent="-305603" algn="l" rtl="0">
              <a:lnSpc>
                <a:spcPct val="105017"/>
              </a:lnSpc>
              <a:spcBef>
                <a:spcPts val="0"/>
              </a:spcBef>
              <a:spcAft>
                <a:spcPts val="0"/>
              </a:spcAft>
              <a:buClr>
                <a:srgbClr val="000000"/>
              </a:buClr>
              <a:buSzPts val="2830"/>
              <a:buFont typeface="Arial"/>
              <a:buChar char="•"/>
            </a:pPr>
            <a:r>
              <a:rPr lang="en-US" sz="2830" b="0" i="0" u="none" strike="noStrike" cap="none">
                <a:solidFill>
                  <a:srgbClr val="000000"/>
                </a:solidFill>
                <a:latin typeface="Arial"/>
                <a:ea typeface="Arial"/>
                <a:cs typeface="Arial"/>
                <a:sym typeface="Arial"/>
              </a:rPr>
              <a:t>Consider college credit opportunities (next slide)</a:t>
            </a:r>
            <a:endParaRPr/>
          </a:p>
          <a:p>
            <a:pPr marL="647700" marR="0" lvl="1" indent="-323850" algn="l" rtl="0">
              <a:lnSpc>
                <a:spcPct val="104999"/>
              </a:lnSpc>
              <a:spcBef>
                <a:spcPts val="0"/>
              </a:spcBef>
              <a:spcAft>
                <a:spcPts val="0"/>
              </a:spcAft>
              <a:buClr>
                <a:srgbClr val="000000"/>
              </a:buClr>
              <a:buSzPts val="3000"/>
              <a:buFont typeface="Arial"/>
              <a:buChar char="•"/>
            </a:pPr>
            <a:r>
              <a:rPr lang="en-US" sz="3000" b="0" i="0" u="none" strike="noStrike" cap="none">
                <a:solidFill>
                  <a:srgbClr val="000000"/>
                </a:solidFill>
                <a:latin typeface="Arial"/>
                <a:ea typeface="Arial"/>
                <a:cs typeface="Arial"/>
                <a:sym typeface="Arial"/>
              </a:rPr>
              <a:t>Everything you do from this point on counts for college, so make the most of it!</a:t>
            </a:r>
            <a:endParaRPr/>
          </a:p>
          <a:p>
            <a:pPr marL="0" marR="0" lvl="0" indent="0" algn="l" rtl="0">
              <a:lnSpc>
                <a:spcPct val="99066"/>
              </a:lnSpc>
              <a:spcBef>
                <a:spcPts val="0"/>
              </a:spcBef>
              <a:spcAft>
                <a:spcPts val="0"/>
              </a:spcAft>
              <a:buNone/>
            </a:pPr>
            <a:endParaRPr sz="3000" b="0" i="0" u="none" strike="noStrike" cap="none">
              <a:solidFill>
                <a:srgbClr val="000000"/>
              </a:solidFill>
              <a:latin typeface="Arial"/>
              <a:ea typeface="Arial"/>
              <a:cs typeface="Arial"/>
              <a:sym typeface="Arial"/>
            </a:endParaRPr>
          </a:p>
        </p:txBody>
      </p:sp>
      <p:sp>
        <p:nvSpPr>
          <p:cNvPr id="159" name="Google Shape;159;p8"/>
          <p:cNvSpPr/>
          <p:nvPr/>
        </p:nvSpPr>
        <p:spPr>
          <a:xfrm rot="1253678">
            <a:off x="-7511494" y="2704128"/>
            <a:ext cx="13644850" cy="13724912"/>
          </a:xfrm>
          <a:custGeom>
            <a:avLst/>
            <a:gdLst/>
            <a:ahLst/>
            <a:cxnLst/>
            <a:rect l="l" t="t" r="r" b="b"/>
            <a:pathLst>
              <a:path w="13644850" h="13724912" extrusionOk="0">
                <a:moveTo>
                  <a:pt x="0" y="0"/>
                </a:moveTo>
                <a:lnTo>
                  <a:pt x="13644850" y="0"/>
                </a:lnTo>
                <a:lnTo>
                  <a:pt x="13644850" y="13724912"/>
                </a:lnTo>
                <a:lnTo>
                  <a:pt x="0" y="13724912"/>
                </a:lnTo>
                <a:lnTo>
                  <a:pt x="0" y="0"/>
                </a:lnTo>
                <a:close/>
              </a:path>
            </a:pathLst>
          </a:custGeom>
          <a:blipFill rotWithShape="1">
            <a:blip r:embed="rId4">
              <a:alphaModFix amt="39000"/>
            </a:blip>
            <a:stretch>
              <a:fillRect/>
            </a:stretch>
          </a:blipFill>
          <a:ln>
            <a:noFill/>
          </a:ln>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9"/>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9990" t="-12902" r="-3789" b="-21861"/>
            </a:stretch>
          </a:blipFill>
          <a:ln>
            <a:noFill/>
          </a:ln>
        </p:spPr>
      </p:sp>
      <p:sp>
        <p:nvSpPr>
          <p:cNvPr id="165" name="Google Shape;165;p9"/>
          <p:cNvSpPr txBox="1"/>
          <p:nvPr/>
        </p:nvSpPr>
        <p:spPr>
          <a:xfrm>
            <a:off x="3223465" y="877916"/>
            <a:ext cx="11841071" cy="2217420"/>
          </a:xfrm>
          <a:prstGeom prst="rect">
            <a:avLst/>
          </a:prstGeom>
          <a:noFill/>
          <a:ln>
            <a:noFill/>
          </a:ln>
        </p:spPr>
        <p:txBody>
          <a:bodyPr spcFirstLastPara="1" wrap="square" lIns="0" tIns="0" rIns="0" bIns="0" anchor="t" anchorCtr="0">
            <a:spAutoFit/>
          </a:bodyPr>
          <a:lstStyle/>
          <a:p>
            <a:pPr marL="0" marR="0" lvl="0" indent="0" algn="ctr" rtl="0">
              <a:lnSpc>
                <a:spcPct val="108000"/>
              </a:lnSpc>
              <a:spcBef>
                <a:spcPts val="0"/>
              </a:spcBef>
              <a:spcAft>
                <a:spcPts val="0"/>
              </a:spcAft>
              <a:buNone/>
            </a:pPr>
            <a:r>
              <a:rPr lang="en-US" sz="8000" b="0" i="0" u="none" strike="noStrike" cap="none">
                <a:solidFill>
                  <a:srgbClr val="19273C"/>
                </a:solidFill>
                <a:latin typeface="Playfair Display"/>
                <a:ea typeface="Playfair Display"/>
                <a:cs typeface="Playfair Display"/>
                <a:sym typeface="Playfair Display"/>
              </a:rPr>
              <a:t>College Credits through Stockton University</a:t>
            </a:r>
            <a:endParaRPr/>
          </a:p>
        </p:txBody>
      </p:sp>
      <p:sp>
        <p:nvSpPr>
          <p:cNvPr id="166" name="Google Shape;166;p9"/>
          <p:cNvSpPr txBox="1"/>
          <p:nvPr/>
        </p:nvSpPr>
        <p:spPr>
          <a:xfrm>
            <a:off x="3129746" y="3671398"/>
            <a:ext cx="12028500" cy="6690300"/>
          </a:xfrm>
          <a:prstGeom prst="rect">
            <a:avLst/>
          </a:prstGeom>
          <a:noFill/>
          <a:ln>
            <a:noFill/>
          </a:ln>
        </p:spPr>
        <p:txBody>
          <a:bodyPr spcFirstLastPara="1" wrap="square" lIns="0" tIns="0" rIns="0" bIns="0" anchor="t" anchorCtr="0">
            <a:spAutoFit/>
          </a:bodyPr>
          <a:lstStyle/>
          <a:p>
            <a:pPr marL="590950" marR="0" lvl="1" indent="-295475" algn="l" rtl="0">
              <a:lnSpc>
                <a:spcPct val="124004"/>
              </a:lnSpc>
              <a:spcBef>
                <a:spcPts val="0"/>
              </a:spcBef>
              <a:spcAft>
                <a:spcPts val="0"/>
              </a:spcAft>
              <a:buClr>
                <a:srgbClr val="000000"/>
              </a:buClr>
              <a:buSzPts val="2737"/>
              <a:buFont typeface="Arial"/>
              <a:buChar char="•"/>
            </a:pPr>
            <a:r>
              <a:rPr lang="en-US" sz="2737" b="0" i="0" u="none" strike="noStrike" cap="none">
                <a:solidFill>
                  <a:srgbClr val="000000"/>
                </a:solidFill>
                <a:latin typeface="Arial"/>
                <a:ea typeface="Arial"/>
                <a:cs typeface="Arial"/>
                <a:sym typeface="Arial"/>
              </a:rPr>
              <a:t>Students will have the option to pursue credits at a discounted rate from Stockton University for certain embedded courses they will already be taking at MATES.</a:t>
            </a:r>
            <a:endParaRPr/>
          </a:p>
          <a:p>
            <a:pPr marL="590950" marR="0" lvl="1" indent="-295475" algn="l" rtl="0">
              <a:lnSpc>
                <a:spcPct val="124004"/>
              </a:lnSpc>
              <a:spcBef>
                <a:spcPts val="0"/>
              </a:spcBef>
              <a:spcAft>
                <a:spcPts val="0"/>
              </a:spcAft>
              <a:buClr>
                <a:srgbClr val="000000"/>
              </a:buClr>
              <a:buSzPts val="2737"/>
              <a:buFont typeface="Arial"/>
              <a:buChar char="•"/>
            </a:pPr>
            <a:r>
              <a:rPr lang="en-US" sz="2737" b="0" i="0" u="none" strike="noStrike" cap="none">
                <a:solidFill>
                  <a:srgbClr val="000000"/>
                </a:solidFill>
                <a:latin typeface="Arial"/>
                <a:ea typeface="Arial"/>
                <a:cs typeface="Arial"/>
                <a:sym typeface="Arial"/>
              </a:rPr>
              <a:t>These courses will be taken during sophomore, junior, and senior years.</a:t>
            </a:r>
            <a:endParaRPr/>
          </a:p>
          <a:p>
            <a:pPr marL="590950" marR="0" lvl="1" indent="-295475" algn="l" rtl="0">
              <a:lnSpc>
                <a:spcPct val="124004"/>
              </a:lnSpc>
              <a:spcBef>
                <a:spcPts val="0"/>
              </a:spcBef>
              <a:spcAft>
                <a:spcPts val="0"/>
              </a:spcAft>
              <a:buClr>
                <a:srgbClr val="000000"/>
              </a:buClr>
              <a:buSzPts val="2737"/>
              <a:buFont typeface="Arial"/>
              <a:buChar char="•"/>
            </a:pPr>
            <a:r>
              <a:rPr lang="en-US" sz="2737" b="0" i="0" u="none" strike="noStrike" cap="none">
                <a:solidFill>
                  <a:srgbClr val="000000"/>
                </a:solidFill>
                <a:latin typeface="Arial"/>
                <a:ea typeface="Arial"/>
                <a:cs typeface="Arial"/>
                <a:sym typeface="Arial"/>
              </a:rPr>
              <a:t>Students will be notified in advance as these opportunities arise.</a:t>
            </a:r>
            <a:endParaRPr/>
          </a:p>
          <a:p>
            <a:pPr marL="590950" marR="0" lvl="1" indent="-295475" algn="l" rtl="0">
              <a:lnSpc>
                <a:spcPct val="124004"/>
              </a:lnSpc>
              <a:spcBef>
                <a:spcPts val="0"/>
              </a:spcBef>
              <a:spcAft>
                <a:spcPts val="0"/>
              </a:spcAft>
              <a:buClr>
                <a:srgbClr val="000000"/>
              </a:buClr>
              <a:buSzPts val="2737"/>
              <a:buFont typeface="Arial"/>
              <a:buChar char="•"/>
            </a:pPr>
            <a:r>
              <a:rPr lang="en-US" sz="2737" b="0" i="0" u="none" strike="noStrike" cap="none">
                <a:solidFill>
                  <a:srgbClr val="000000"/>
                </a:solidFill>
                <a:latin typeface="Arial"/>
                <a:ea typeface="Arial"/>
                <a:cs typeface="Arial"/>
                <a:sym typeface="Arial"/>
              </a:rPr>
              <a:t>Parents will be copied on all email </a:t>
            </a:r>
            <a:r>
              <a:rPr lang="en-US" sz="2737"/>
              <a:t>correspondences</a:t>
            </a:r>
            <a:r>
              <a:rPr lang="en-US" sz="2737" b="0" i="0" u="none" strike="noStrike" cap="none">
                <a:solidFill>
                  <a:srgbClr val="000000"/>
                </a:solidFill>
                <a:latin typeface="Arial"/>
                <a:ea typeface="Arial"/>
                <a:cs typeface="Arial"/>
                <a:sym typeface="Arial"/>
              </a:rPr>
              <a:t> about Stockton Dual Enrollment credits.</a:t>
            </a:r>
            <a:endParaRPr/>
          </a:p>
          <a:p>
            <a:pPr marL="0" marR="0" lvl="0" indent="0" algn="l" rtl="0">
              <a:lnSpc>
                <a:spcPct val="124004"/>
              </a:lnSpc>
              <a:spcBef>
                <a:spcPts val="0"/>
              </a:spcBef>
              <a:spcAft>
                <a:spcPts val="0"/>
              </a:spcAft>
              <a:buNone/>
            </a:pPr>
            <a:endParaRPr sz="2737" b="0" i="0" u="none" strike="noStrike" cap="none">
              <a:solidFill>
                <a:srgbClr val="000000"/>
              </a:solidFill>
              <a:latin typeface="Arial"/>
              <a:ea typeface="Arial"/>
              <a:cs typeface="Arial"/>
              <a:sym typeface="Arial"/>
            </a:endParaRPr>
          </a:p>
          <a:p>
            <a:pPr marL="590950" marR="0" lvl="1" indent="-295475" algn="l" rtl="0">
              <a:lnSpc>
                <a:spcPct val="124004"/>
              </a:lnSpc>
              <a:spcBef>
                <a:spcPts val="0"/>
              </a:spcBef>
              <a:spcAft>
                <a:spcPts val="0"/>
              </a:spcAft>
              <a:buClr>
                <a:srgbClr val="000000"/>
              </a:buClr>
              <a:buSzPts val="2737"/>
              <a:buFont typeface="Arial"/>
              <a:buChar char="•"/>
            </a:pPr>
            <a:r>
              <a:rPr lang="en-US" sz="2737" b="1" i="0" u="none" strike="noStrike" cap="none">
                <a:solidFill>
                  <a:srgbClr val="000000"/>
                </a:solidFill>
                <a:latin typeface="Arial"/>
                <a:ea typeface="Arial"/>
                <a:cs typeface="Arial"/>
                <a:sym typeface="Arial"/>
              </a:rPr>
              <a:t>IMPORTANT!</a:t>
            </a:r>
            <a:r>
              <a:rPr lang="en-US" sz="2737" b="0" i="0" u="none" strike="noStrike" cap="none">
                <a:solidFill>
                  <a:srgbClr val="000000"/>
                </a:solidFill>
                <a:latin typeface="Arial"/>
                <a:ea typeface="Arial"/>
                <a:cs typeface="Arial"/>
                <a:sym typeface="Arial"/>
              </a:rPr>
              <a:t> Please note, depending on where your child goes to college, these credits </a:t>
            </a:r>
            <a:r>
              <a:rPr lang="en-US" sz="2737" b="1" i="0" u="none" strike="noStrike" cap="none">
                <a:solidFill>
                  <a:srgbClr val="000000"/>
                </a:solidFill>
                <a:latin typeface="Arial"/>
                <a:ea typeface="Arial"/>
                <a:cs typeface="Arial"/>
                <a:sym typeface="Arial"/>
              </a:rPr>
              <a:t>may or may not </a:t>
            </a:r>
            <a:r>
              <a:rPr lang="en-US" sz="2737" b="0" i="0" u="none" strike="noStrike" cap="none">
                <a:solidFill>
                  <a:srgbClr val="000000"/>
                </a:solidFill>
                <a:latin typeface="Arial"/>
                <a:ea typeface="Arial"/>
                <a:cs typeface="Arial"/>
                <a:sym typeface="Arial"/>
              </a:rPr>
              <a:t>transfer. Alternatively, they may be accepted as a different course, such as a free elective. Contact colleges of interest directly for their individual policies.  </a:t>
            </a:r>
            <a:endParaRPr/>
          </a:p>
          <a:p>
            <a:pPr marL="0" marR="0" lvl="0" indent="0" algn="l" rtl="0">
              <a:lnSpc>
                <a:spcPct val="124004"/>
              </a:lnSpc>
              <a:spcBef>
                <a:spcPts val="0"/>
              </a:spcBef>
              <a:spcAft>
                <a:spcPts val="0"/>
              </a:spcAft>
              <a:buNone/>
            </a:pPr>
            <a:endParaRPr sz="2737"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1254</Words>
  <Application>Microsoft Office PowerPoint</Application>
  <PresentationFormat>Custom</PresentationFormat>
  <Paragraphs>112</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Playfair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Wnek, John</dc:creator>
  <cp:lastModifiedBy>Wnek, John</cp:lastModifiedBy>
  <cp:revision>1</cp:revision>
  <dcterms:created xsi:type="dcterms:W3CDTF">2006-08-16T00:00:00Z</dcterms:created>
  <dcterms:modified xsi:type="dcterms:W3CDTF">2026-08-20T19:42:13Z</dcterms:modified>
</cp:coreProperties>
</file>